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321" r:id="rId4"/>
    <p:sldId id="270" r:id="rId5"/>
    <p:sldId id="258" r:id="rId6"/>
    <p:sldId id="260" r:id="rId7"/>
    <p:sldId id="259" r:id="rId8"/>
    <p:sldId id="261" r:id="rId9"/>
    <p:sldId id="262" r:id="rId10"/>
    <p:sldId id="263" r:id="rId11"/>
    <p:sldId id="324" r:id="rId12"/>
    <p:sldId id="323" r:id="rId13"/>
    <p:sldId id="325" r:id="rId14"/>
    <p:sldId id="322" r:id="rId15"/>
    <p:sldId id="264" r:id="rId16"/>
    <p:sldId id="326" r:id="rId17"/>
    <p:sldId id="327" r:id="rId18"/>
    <p:sldId id="320" r:id="rId19"/>
    <p:sldId id="319"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977"/>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1B7B3DB-E884-634A-9DEF-3F1D0D00949E}" type="datetimeFigureOut">
              <a:rPr lang="fr-FR" smtClean="0"/>
              <a:t>21/08/2024</a:t>
            </a:fld>
            <a:endParaRPr lang="fr-F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r-F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39B3679-660F-EF45-B9E6-D3373CA782CB}" type="slidenum">
              <a:rPr lang="fr-FR" smtClean="0"/>
              <a:t>‹N°›</a:t>
            </a:fld>
            <a:endParaRPr lang="fr-F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973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B7B3DB-E884-634A-9DEF-3F1D0D00949E}" type="datetimeFigureOut">
              <a:rPr lang="fr-FR" smtClean="0"/>
              <a:t>21/08/2024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4702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B7B3DB-E884-634A-9DEF-3F1D0D00949E}" type="datetimeFigureOut">
              <a:rPr lang="fr-FR" smtClean="0"/>
              <a:t>21/08/2024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254363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B7B3DB-E884-634A-9DEF-3F1D0D00949E}" type="datetimeFigureOut">
              <a:rPr lang="fr-FR" smtClean="0"/>
              <a:t>21/08/2024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393517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1B7B3DB-E884-634A-9DEF-3F1D0D00949E}" type="datetimeFigureOut">
              <a:rPr lang="fr-FR" smtClean="0"/>
              <a:t>21/08/2024</a:t>
            </a:fld>
            <a:endParaRPr lang="fr-F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39B3679-660F-EF45-B9E6-D3373CA782CB}" type="slidenum">
              <a:rPr lang="fr-FR" smtClean="0"/>
              <a:t>‹N°›</a:t>
            </a:fld>
            <a:endParaRPr lang="fr-F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1896639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B7B3DB-E884-634A-9DEF-3F1D0D00949E}" type="datetimeFigureOut">
              <a:rPr lang="fr-FR" smtClean="0"/>
              <a:t>21/08/2024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31197501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B7B3DB-E884-634A-9DEF-3F1D0D00949E}" type="datetimeFigureOut">
              <a:rPr lang="fr-FR" smtClean="0"/>
              <a:t>21/08/2024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37212412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1B7B3DB-E884-634A-9DEF-3F1D0D00949E}" type="datetimeFigureOut">
              <a:rPr lang="fr-FR" smtClean="0"/>
              <a:t>21/08/2024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78207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7B3DB-E884-634A-9DEF-3F1D0D00949E}" type="datetimeFigureOut">
              <a:rPr lang="fr-FR" smtClean="0"/>
              <a:t>21/08/2024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74886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B1B7B3DB-E884-634A-9DEF-3F1D0D00949E}" type="datetimeFigureOut">
              <a:rPr lang="fr-FR" smtClean="0"/>
              <a:t>21/08/2024</a:t>
            </a:fld>
            <a:endParaRPr lang="fr-FR"/>
          </a:p>
        </p:txBody>
      </p:sp>
      <p:sp>
        <p:nvSpPr>
          <p:cNvPr id="6" name="Footer Placeholder 5"/>
          <p:cNvSpPr>
            <a:spLocks noGrp="1"/>
          </p:cNvSpPr>
          <p:nvPr>
            <p:ph type="ftr" sz="quarter" idx="11"/>
          </p:nvPr>
        </p:nvSpPr>
        <p:spPr>
          <a:xfrm>
            <a:off x="2103620" y="6375679"/>
            <a:ext cx="3482179" cy="345796"/>
          </a:xfrm>
        </p:spPr>
        <p:txBody>
          <a:bodyPr/>
          <a:lstStyle/>
          <a:p>
            <a:endParaRPr lang="fr-FR"/>
          </a:p>
        </p:txBody>
      </p:sp>
      <p:sp>
        <p:nvSpPr>
          <p:cNvPr id="7" name="Slide Number Placeholder 6"/>
          <p:cNvSpPr>
            <a:spLocks noGrp="1"/>
          </p:cNvSpPr>
          <p:nvPr>
            <p:ph type="sldNum" sz="quarter" idx="12"/>
          </p:nvPr>
        </p:nvSpPr>
        <p:spPr>
          <a:xfrm>
            <a:off x="5691014" y="6375679"/>
            <a:ext cx="1232456" cy="345796"/>
          </a:xfrm>
        </p:spPr>
        <p:txBody>
          <a:bodyPr/>
          <a:lstStyle/>
          <a:p>
            <a:fld id="{D39B3679-660F-EF45-B9E6-D3373CA782CB}" type="slidenum">
              <a:rPr lang="fr-FR" smtClean="0"/>
              <a:t>‹N°›</a:t>
            </a:fld>
            <a:endParaRPr lang="fr-F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913692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B1B7B3DB-E884-634A-9DEF-3F1D0D00949E}" type="datetimeFigureOut">
              <a:rPr lang="fr-FR" smtClean="0"/>
              <a:t>21/08/2024</a:t>
            </a:fld>
            <a:endParaRPr lang="fr-FR"/>
          </a:p>
        </p:txBody>
      </p:sp>
      <p:sp>
        <p:nvSpPr>
          <p:cNvPr id="6" name="Footer Placeholder 5"/>
          <p:cNvSpPr>
            <a:spLocks noGrp="1"/>
          </p:cNvSpPr>
          <p:nvPr>
            <p:ph type="ftr" sz="quarter" idx="11"/>
          </p:nvPr>
        </p:nvSpPr>
        <p:spPr>
          <a:xfrm>
            <a:off x="2103621" y="6375679"/>
            <a:ext cx="3482178" cy="345796"/>
          </a:xfrm>
        </p:spPr>
        <p:txBody>
          <a:bodyPr/>
          <a:lstStyle/>
          <a:p>
            <a:endParaRPr lang="fr-FR"/>
          </a:p>
        </p:txBody>
      </p:sp>
      <p:sp>
        <p:nvSpPr>
          <p:cNvPr id="7" name="Slide Number Placeholder 6"/>
          <p:cNvSpPr>
            <a:spLocks noGrp="1"/>
          </p:cNvSpPr>
          <p:nvPr>
            <p:ph type="sldNum" sz="quarter" idx="12"/>
          </p:nvPr>
        </p:nvSpPr>
        <p:spPr>
          <a:xfrm>
            <a:off x="5687568" y="6375679"/>
            <a:ext cx="1234440" cy="345796"/>
          </a:xfrm>
        </p:spPr>
        <p:txBody>
          <a:bodyPr/>
          <a:lstStyle/>
          <a:p>
            <a:fld id="{D39B3679-660F-EF45-B9E6-D3373CA782CB}" type="slidenum">
              <a:rPr lang="fr-FR" smtClean="0"/>
              <a:t>‹N°›</a:t>
            </a:fld>
            <a:endParaRPr lang="fr-FR"/>
          </a:p>
        </p:txBody>
      </p:sp>
    </p:spTree>
    <p:extLst>
      <p:ext uri="{BB962C8B-B14F-4D97-AF65-F5344CB8AC3E}">
        <p14:creationId xmlns:p14="http://schemas.microsoft.com/office/powerpoint/2010/main" val="126065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1B7B3DB-E884-634A-9DEF-3F1D0D00949E}" type="datetimeFigureOut">
              <a:rPr lang="fr-FR" smtClean="0"/>
              <a:t>21/08/2024</a:t>
            </a:fld>
            <a:endParaRPr lang="fr-F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39B3679-660F-EF45-B9E6-D3373CA782CB}" type="slidenum">
              <a:rPr lang="fr-FR" smtClean="0"/>
              <a:t>‹N°›</a:t>
            </a:fld>
            <a:endParaRPr lang="fr-F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6346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ducation.gouv.fr/botexte/bo030227/MENE0300322C.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habilomedias.ca/fiche-conseil/discuter-avec-jeunes-violence-media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r.wikipedia.org/wiki/Comport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airn.info/revue-jusqu-a-la-mort-accompagner-la-vie-2013-3-page-13.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A7AD4-3956-98C6-8842-C1BD539C9119}"/>
              </a:ext>
            </a:extLst>
          </p:cNvPr>
          <p:cNvSpPr>
            <a:spLocks noGrp="1"/>
          </p:cNvSpPr>
          <p:nvPr>
            <p:ph type="ctrTitle"/>
          </p:nvPr>
        </p:nvSpPr>
        <p:spPr/>
        <p:txBody>
          <a:bodyPr/>
          <a:lstStyle/>
          <a:p>
            <a:r>
              <a:rPr lang="fr-FR" dirty="0"/>
              <a:t> autocensure</a:t>
            </a:r>
            <a:br>
              <a:rPr lang="fr-FR" dirty="0"/>
            </a:br>
            <a:r>
              <a:rPr lang="fr-FR" sz="4000" dirty="0"/>
              <a:t>processus en question</a:t>
            </a:r>
            <a:endParaRPr lang="fr-FR" dirty="0"/>
          </a:p>
        </p:txBody>
      </p:sp>
      <p:sp>
        <p:nvSpPr>
          <p:cNvPr id="3" name="Sous-titre 2">
            <a:extLst>
              <a:ext uri="{FF2B5EF4-FFF2-40B4-BE49-F238E27FC236}">
                <a16:creationId xmlns:a16="http://schemas.microsoft.com/office/drawing/2014/main" id="{2B2903A7-A1B6-BD0A-5C4F-77155CBB6C21}"/>
              </a:ext>
            </a:extLst>
          </p:cNvPr>
          <p:cNvSpPr>
            <a:spLocks noGrp="1"/>
          </p:cNvSpPr>
          <p:nvPr>
            <p:ph type="subTitle" idx="1"/>
          </p:nvPr>
        </p:nvSpPr>
        <p:spPr/>
        <p:txBody>
          <a:bodyPr>
            <a:normAutofit fontScale="92500" lnSpcReduction="10000"/>
          </a:bodyPr>
          <a:lstStyle/>
          <a:p>
            <a:r>
              <a:rPr lang="fr-FR" dirty="0"/>
              <a:t>Clotilde CAMMAL</a:t>
            </a:r>
          </a:p>
          <a:p>
            <a:r>
              <a:rPr lang="fr-FR" dirty="0"/>
              <a:t>Psychologue de l’éducation nationale</a:t>
            </a:r>
          </a:p>
        </p:txBody>
      </p:sp>
    </p:spTree>
    <p:extLst>
      <p:ext uri="{BB962C8B-B14F-4D97-AF65-F5344CB8AC3E}">
        <p14:creationId xmlns:p14="http://schemas.microsoft.com/office/powerpoint/2010/main" val="225951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AE486-B51C-7340-4ECC-EEECCC98C8B6}"/>
              </a:ext>
            </a:extLst>
          </p:cNvPr>
          <p:cNvSpPr>
            <a:spLocks noGrp="1"/>
          </p:cNvSpPr>
          <p:nvPr>
            <p:ph type="title"/>
          </p:nvPr>
        </p:nvSpPr>
        <p:spPr/>
        <p:txBody>
          <a:bodyPr/>
          <a:lstStyle/>
          <a:p>
            <a:r>
              <a:rPr lang="fr-FR" dirty="0"/>
              <a:t>Du point de vue </a:t>
            </a:r>
            <a:br>
              <a:rPr lang="fr-FR" dirty="0"/>
            </a:br>
            <a:r>
              <a:rPr lang="fr-FR" dirty="0"/>
              <a:t>du développement de l’enfant</a:t>
            </a:r>
          </a:p>
        </p:txBody>
      </p:sp>
      <p:sp>
        <p:nvSpPr>
          <p:cNvPr id="3" name="Espace réservé du contenu 2">
            <a:extLst>
              <a:ext uri="{FF2B5EF4-FFF2-40B4-BE49-F238E27FC236}">
                <a16:creationId xmlns:a16="http://schemas.microsoft.com/office/drawing/2014/main" id="{29D61FD9-E353-4C8F-A987-1562E8CE800A}"/>
              </a:ext>
            </a:extLst>
          </p:cNvPr>
          <p:cNvSpPr>
            <a:spLocks noGrp="1"/>
          </p:cNvSpPr>
          <p:nvPr>
            <p:ph idx="1"/>
          </p:nvPr>
        </p:nvSpPr>
        <p:spPr>
          <a:xfrm>
            <a:off x="1251678" y="2286001"/>
            <a:ext cx="10178322" cy="4451683"/>
          </a:xfrm>
        </p:spPr>
        <p:txBody>
          <a:bodyPr>
            <a:normAutofit/>
          </a:bodyPr>
          <a:lstStyle/>
          <a:p>
            <a:r>
              <a:rPr lang="fr-FR" b="1" u="sng" dirty="0"/>
              <a:t>Nudité, sexualité et genre</a:t>
            </a:r>
          </a:p>
          <a:p>
            <a:pPr marL="0" indent="0">
              <a:buNone/>
            </a:pPr>
            <a:r>
              <a:rPr lang="fr-FR" dirty="0"/>
              <a:t>Transmettre une culture de l’égalité; casser les stéréotypes, étudier les rapports sociaux et les rôles entre hommes et femmes, prévenir le sexisme et les violences. </a:t>
            </a:r>
          </a:p>
          <a:p>
            <a:pPr marL="0" indent="0">
              <a:buNone/>
            </a:pPr>
            <a:r>
              <a:rPr lang="fr-FR" dirty="0"/>
              <a:t>Mettre en perspective la dimension historique </a:t>
            </a:r>
            <a:endParaRPr lang="fr-FR" sz="1900" i="1" dirty="0"/>
          </a:p>
          <a:p>
            <a:pPr marL="0" indent="0">
              <a:buNone/>
            </a:pPr>
            <a:endParaRPr lang="fr-FR" sz="1900" i="1" dirty="0"/>
          </a:p>
          <a:p>
            <a:pPr marL="0" indent="0">
              <a:buNone/>
            </a:pPr>
            <a:endParaRPr lang="fr-FR" sz="1900" i="1" dirty="0"/>
          </a:p>
          <a:p>
            <a:pPr marL="0" indent="0">
              <a:buNone/>
            </a:pPr>
            <a:r>
              <a:rPr lang="fr-FR" sz="1800" b="0" i="0" u="none" strike="noStrike" dirty="0">
                <a:solidFill>
                  <a:srgbClr val="00304B"/>
                </a:solidFill>
                <a:effectLst/>
                <a:latin typeface="KlinicSlab"/>
              </a:rPr>
              <a:t> </a:t>
            </a:r>
            <a:r>
              <a:rPr lang="fr-FR" sz="1800" b="1" i="0" u="sng" dirty="0">
                <a:solidFill>
                  <a:srgbClr val="00304B"/>
                </a:solidFill>
                <a:effectLst/>
                <a:latin typeface="KlinicSlab"/>
                <a:hlinkClick r:id="rId2"/>
              </a:rPr>
              <a:t>Circulaire n°2003-027 du 17-2-2003</a:t>
            </a:r>
            <a:r>
              <a:rPr lang="fr-FR" sz="1800" dirty="0">
                <a:solidFill>
                  <a:srgbClr val="00304B"/>
                </a:solidFill>
                <a:latin typeface="KlinicSlab"/>
              </a:rPr>
              <a:t> sur la santé scolaire et </a:t>
            </a:r>
            <a:r>
              <a:rPr lang="fr-FR" sz="1800" i="0" u="none" strike="noStrike" dirty="0">
                <a:solidFill>
                  <a:srgbClr val="001F4E"/>
                </a:solidFill>
                <a:effectLst/>
                <a:latin typeface="Arial" panose="020B0604020202020204" pitchFamily="34" charset="0"/>
              </a:rPr>
              <a:t>L'éducation à la sexualité dans les écoles, les collèges et les lycées</a:t>
            </a:r>
          </a:p>
          <a:p>
            <a:pPr marL="0" indent="0">
              <a:buNone/>
            </a:pPr>
            <a:r>
              <a:rPr lang="fr-FR" b="0" i="0" u="none" strike="noStrike" dirty="0">
                <a:solidFill>
                  <a:srgbClr val="00304B"/>
                </a:solidFill>
                <a:effectLst/>
                <a:latin typeface="KlinicSlab"/>
              </a:rPr>
              <a:t>Les séances sont adaptées à chaque classe d’âge. La question du </a:t>
            </a:r>
            <a:r>
              <a:rPr lang="fr-FR" b="0" i="1" u="none" strike="noStrike" dirty="0">
                <a:solidFill>
                  <a:srgbClr val="00304B"/>
                </a:solidFill>
                <a:effectLst/>
                <a:latin typeface="KlinicSlab"/>
              </a:rPr>
              <a:t>genre</a:t>
            </a:r>
            <a:r>
              <a:rPr lang="fr-FR" b="0" i="0" u="none" strike="noStrike" dirty="0">
                <a:solidFill>
                  <a:srgbClr val="00304B"/>
                </a:solidFill>
                <a:effectLst/>
                <a:latin typeface="KlinicSlab"/>
              </a:rPr>
              <a:t> est transversale, elle doit être abordée à tous les niveaux.</a:t>
            </a:r>
          </a:p>
          <a:p>
            <a:pPr marL="0" indent="0">
              <a:buNone/>
            </a:pPr>
            <a:r>
              <a:rPr lang="fr-FR" b="0" i="0" u="none" strike="noStrike" dirty="0">
                <a:solidFill>
                  <a:srgbClr val="00304B"/>
                </a:solidFill>
                <a:effectLst/>
                <a:latin typeface="KlinicSlab"/>
              </a:rPr>
              <a:t>« Ne pas sexualiser les enfants »: stade phallique entre 3 et 7 ans…</a:t>
            </a:r>
          </a:p>
          <a:p>
            <a:pPr marL="0" indent="0">
              <a:buNone/>
            </a:pPr>
            <a:endParaRPr lang="fr-FR" dirty="0">
              <a:solidFill>
                <a:srgbClr val="001F4E"/>
              </a:solidFill>
              <a:latin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321488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2D182-FF9C-14A2-F3D9-1470615E53CE}"/>
              </a:ext>
            </a:extLst>
          </p:cNvPr>
          <p:cNvSpPr>
            <a:spLocks noGrp="1"/>
          </p:cNvSpPr>
          <p:nvPr>
            <p:ph type="title"/>
          </p:nvPr>
        </p:nvSpPr>
        <p:spPr/>
        <p:txBody>
          <a:bodyPr/>
          <a:lstStyle/>
          <a:p>
            <a:r>
              <a:rPr lang="fr-FR" dirty="0"/>
              <a:t>Du point de vue </a:t>
            </a:r>
            <a:br>
              <a:rPr lang="fr-FR" dirty="0"/>
            </a:br>
            <a:r>
              <a:rPr lang="fr-FR" dirty="0"/>
              <a:t>du développement de l’enfant</a:t>
            </a:r>
          </a:p>
        </p:txBody>
      </p:sp>
      <p:sp>
        <p:nvSpPr>
          <p:cNvPr id="4" name="Espace réservé du contenu 2">
            <a:extLst>
              <a:ext uri="{FF2B5EF4-FFF2-40B4-BE49-F238E27FC236}">
                <a16:creationId xmlns:a16="http://schemas.microsoft.com/office/drawing/2014/main" id="{E9A57BC0-312C-92CE-863C-B554C095B17C}"/>
              </a:ext>
            </a:extLst>
          </p:cNvPr>
          <p:cNvSpPr txBox="1">
            <a:spLocks/>
          </p:cNvSpPr>
          <p:nvPr/>
        </p:nvSpPr>
        <p:spPr>
          <a:xfrm>
            <a:off x="1512935" y="1719548"/>
            <a:ext cx="10178322" cy="500188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fr-FR" b="1" u="sng" dirty="0">
                <a:solidFill>
                  <a:srgbClr val="1A1A1A"/>
                </a:solidFill>
              </a:rPr>
              <a:t>Entre 3 et 5 ans</a:t>
            </a:r>
            <a:r>
              <a:rPr lang="fr-FR" dirty="0">
                <a:solidFill>
                  <a:srgbClr val="1A1A1A"/>
                </a:solidFill>
              </a:rPr>
              <a:t>:</a:t>
            </a:r>
            <a:endParaRPr lang="fr-FR" dirty="0"/>
          </a:p>
          <a:p>
            <a:r>
              <a:rPr lang="fr-FR" dirty="0"/>
              <a:t>Période de découverte et d’exploration du corps (le sien, celui des autres) et des sensations</a:t>
            </a:r>
          </a:p>
          <a:p>
            <a:r>
              <a:rPr lang="fr-FR" dirty="0"/>
              <a:t>Jeux de faire-semblant (à papa/maman, au docteur…)</a:t>
            </a:r>
          </a:p>
          <a:p>
            <a:r>
              <a:rPr lang="fr-FR" dirty="0"/>
              <a:t>Phase </a:t>
            </a:r>
            <a:r>
              <a:rPr lang="fr-FR" dirty="0" err="1"/>
              <a:t>oedipienne</a:t>
            </a:r>
            <a:r>
              <a:rPr lang="fr-FR" dirty="0"/>
              <a:t> </a:t>
            </a:r>
          </a:p>
          <a:p>
            <a:r>
              <a:rPr lang="fr-FR" dirty="0"/>
              <a:t>S’intéresse aux différences physiques entre filles et garçons et à la façon dont on fait les bébés</a:t>
            </a:r>
          </a:p>
          <a:p>
            <a:r>
              <a:rPr lang="fr-FR" dirty="0"/>
              <a:t>Premiers jeux sexuels occasionnel</a:t>
            </a:r>
          </a:p>
          <a:p>
            <a:r>
              <a:rPr lang="fr-FR" dirty="0"/>
              <a:t>Explore le langage qui fait rire (caca, fesses,  prout…)</a:t>
            </a:r>
          </a:p>
          <a:p>
            <a:pPr marL="0" indent="0">
              <a:buFont typeface="Arial" panose="020B0604020202020204" pitchFamily="34" charset="0"/>
              <a:buNone/>
            </a:pPr>
            <a:r>
              <a:rPr lang="fr-FR" b="1" u="sng" dirty="0"/>
              <a:t>Entre 6 et 8 ans</a:t>
            </a:r>
            <a:r>
              <a:rPr lang="fr-FR" dirty="0"/>
              <a:t>: période de latence</a:t>
            </a:r>
          </a:p>
          <a:p>
            <a:r>
              <a:rPr lang="fr-FR" dirty="0"/>
              <a:t>Début de l’école; désir de se conformer aux normes, aux règles sociales et aux rôles sexuels </a:t>
            </a:r>
            <a:r>
              <a:rPr lang="fr-FR" sz="1500" dirty="0"/>
              <a:t>(les filles ensemble, les garçons ensemble)</a:t>
            </a:r>
          </a:p>
          <a:p>
            <a:r>
              <a:rPr lang="fr-FR" sz="2100" dirty="0"/>
              <a:t>Jeux de rôles sociaux très importants</a:t>
            </a:r>
          </a:p>
          <a:p>
            <a:r>
              <a:rPr lang="fr-FR" dirty="0"/>
              <a:t>Désir d’expérimenter; comparaisons aux corps des autres</a:t>
            </a:r>
          </a:p>
          <a:p>
            <a:r>
              <a:rPr lang="fr-FR" dirty="0"/>
              <a:t>Besoin d’intimité et de pudeur</a:t>
            </a:r>
          </a:p>
          <a:p>
            <a:r>
              <a:rPr lang="fr-FR" dirty="0"/>
              <a:t>Se rapproche du parent du même sexe et pose des questions plus précises</a:t>
            </a:r>
          </a:p>
          <a:p>
            <a:r>
              <a:rPr lang="fr-FR" dirty="0"/>
              <a:t>Identité sexuelle bien établie</a:t>
            </a:r>
          </a:p>
          <a:p>
            <a:endParaRPr lang="fr-FR" dirty="0"/>
          </a:p>
        </p:txBody>
      </p:sp>
    </p:spTree>
    <p:extLst>
      <p:ext uri="{BB962C8B-B14F-4D97-AF65-F5344CB8AC3E}">
        <p14:creationId xmlns:p14="http://schemas.microsoft.com/office/powerpoint/2010/main" val="312189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91C60-24A0-FFA9-020E-7CB4144A181F}"/>
              </a:ext>
            </a:extLst>
          </p:cNvPr>
          <p:cNvSpPr>
            <a:spLocks noGrp="1"/>
          </p:cNvSpPr>
          <p:nvPr>
            <p:ph type="title"/>
          </p:nvPr>
        </p:nvSpPr>
        <p:spPr/>
        <p:txBody>
          <a:bodyPr/>
          <a:lstStyle/>
          <a:p>
            <a:r>
              <a:rPr lang="fr-FR" dirty="0"/>
              <a:t>Du point de vue </a:t>
            </a:r>
            <a:br>
              <a:rPr lang="fr-FR" dirty="0"/>
            </a:br>
            <a:r>
              <a:rPr lang="fr-FR" dirty="0"/>
              <a:t>du développement de l’enfant</a:t>
            </a:r>
          </a:p>
        </p:txBody>
      </p:sp>
      <p:sp>
        <p:nvSpPr>
          <p:cNvPr id="3" name="Espace réservé du contenu 2">
            <a:extLst>
              <a:ext uri="{FF2B5EF4-FFF2-40B4-BE49-F238E27FC236}">
                <a16:creationId xmlns:a16="http://schemas.microsoft.com/office/drawing/2014/main" id="{62D25F8F-330D-C224-4249-D486B5C5508C}"/>
              </a:ext>
            </a:extLst>
          </p:cNvPr>
          <p:cNvSpPr>
            <a:spLocks noGrp="1"/>
          </p:cNvSpPr>
          <p:nvPr>
            <p:ph idx="1"/>
          </p:nvPr>
        </p:nvSpPr>
        <p:spPr>
          <a:xfrm>
            <a:off x="1251678" y="2286001"/>
            <a:ext cx="10178322" cy="4571999"/>
          </a:xfrm>
        </p:spPr>
        <p:txBody>
          <a:bodyPr>
            <a:normAutofit/>
          </a:bodyPr>
          <a:lstStyle/>
          <a:p>
            <a:pPr marL="0" indent="0" algn="l">
              <a:buNone/>
            </a:pPr>
            <a:r>
              <a:rPr lang="fr-FR" b="0" i="0" u="sng" strike="noStrike" dirty="0">
                <a:solidFill>
                  <a:srgbClr val="1A1A1A"/>
                </a:solidFill>
                <a:effectLst/>
              </a:rPr>
              <a:t>Entre 9 et 12 ans</a:t>
            </a:r>
            <a:r>
              <a:rPr lang="fr-FR" b="0" i="0" strike="noStrike" dirty="0">
                <a:solidFill>
                  <a:srgbClr val="1A1A1A"/>
                </a:solidFill>
                <a:effectLst/>
              </a:rPr>
              <a:t>: transition vers l’adolescence</a:t>
            </a:r>
            <a:endParaRPr lang="fr-FR" b="0" i="0" u="none" strike="noStrike" dirty="0">
              <a:solidFill>
                <a:srgbClr val="1A1A1A"/>
              </a:solidFill>
              <a:effectLst/>
            </a:endParaRPr>
          </a:p>
          <a:p>
            <a:pPr algn="l">
              <a:buFont typeface="Arial" panose="020B0604020202020204" pitchFamily="34" charset="0"/>
              <a:buChar char="•"/>
            </a:pPr>
            <a:r>
              <a:rPr lang="fr-FR" b="0" i="0" u="none" strike="noStrike" dirty="0">
                <a:solidFill>
                  <a:srgbClr val="1A1A1A"/>
                </a:solidFill>
                <a:effectLst/>
              </a:rPr>
              <a:t>Pudeur / gêne concernant la nudité et la sexualité e lien avec les changements corporels</a:t>
            </a:r>
          </a:p>
          <a:p>
            <a:pPr algn="l">
              <a:buFont typeface="Arial" panose="020B0604020202020204" pitchFamily="34" charset="0"/>
              <a:buChar char="•"/>
            </a:pPr>
            <a:r>
              <a:rPr lang="fr-FR" b="0" i="0" u="none" strike="noStrike" dirty="0">
                <a:solidFill>
                  <a:srgbClr val="1A1A1A"/>
                </a:solidFill>
                <a:effectLst/>
              </a:rPr>
              <a:t>Besoin accru de respect de la vie privée; image de soi fragile</a:t>
            </a:r>
          </a:p>
          <a:p>
            <a:pPr algn="l">
              <a:buFont typeface="Arial" panose="020B0604020202020204" pitchFamily="34" charset="0"/>
              <a:buChar char="•"/>
            </a:pPr>
            <a:r>
              <a:rPr lang="fr-FR" b="0" i="0" u="none" strike="noStrike" dirty="0">
                <a:solidFill>
                  <a:srgbClr val="1A1A1A"/>
                </a:solidFill>
                <a:effectLst/>
              </a:rPr>
              <a:t>Intérêt pour les médias sexualisés; </a:t>
            </a:r>
          </a:p>
          <a:p>
            <a:pPr algn="l">
              <a:buFont typeface="Arial" panose="020B0604020202020204" pitchFamily="34" charset="0"/>
              <a:buChar char="•"/>
            </a:pPr>
            <a:r>
              <a:rPr lang="fr-FR" dirty="0">
                <a:solidFill>
                  <a:srgbClr val="1A1A1A"/>
                </a:solidFill>
              </a:rPr>
              <a:t>S</a:t>
            </a:r>
            <a:r>
              <a:rPr lang="fr-FR" b="0" i="0" u="none" strike="noStrike" dirty="0">
                <a:solidFill>
                  <a:srgbClr val="1A1A1A"/>
                </a:solidFill>
                <a:effectLst/>
              </a:rPr>
              <a:t>ensations sexuelles à caractère orgasmique</a:t>
            </a:r>
          </a:p>
          <a:p>
            <a:pPr algn="l">
              <a:buFont typeface="Arial" panose="020B0604020202020204" pitchFamily="34" charset="0"/>
              <a:buChar char="•"/>
            </a:pPr>
            <a:r>
              <a:rPr lang="fr-FR" dirty="0">
                <a:solidFill>
                  <a:srgbClr val="1A1A1A"/>
                </a:solidFill>
              </a:rPr>
              <a:t>Scénarios imaginaires exprimant un désir</a:t>
            </a:r>
          </a:p>
          <a:p>
            <a:r>
              <a:rPr lang="fr-FR" b="0" i="0" u="none" strike="noStrike" dirty="0">
                <a:solidFill>
                  <a:srgbClr val="1A1A1A"/>
                </a:solidFill>
                <a:effectLst/>
              </a:rPr>
              <a:t>Intérêt accru pour le sexe opposé</a:t>
            </a:r>
            <a:r>
              <a:rPr lang="fr-FR" dirty="0">
                <a:solidFill>
                  <a:srgbClr val="1A1A1A"/>
                </a:solidFill>
              </a:rPr>
              <a:t> et </a:t>
            </a:r>
            <a:r>
              <a:rPr lang="fr-FR" b="0" i="0" u="none" strike="noStrike" dirty="0">
                <a:solidFill>
                  <a:srgbClr val="1A1A1A"/>
                </a:solidFill>
                <a:effectLst/>
              </a:rPr>
              <a:t>les rencontres; premiers baisers</a:t>
            </a:r>
          </a:p>
          <a:p>
            <a:r>
              <a:rPr lang="fr-FR" dirty="0">
                <a:solidFill>
                  <a:srgbClr val="353333"/>
                </a:solidFill>
                <a:effectLst/>
              </a:rPr>
              <a:t>Le </a:t>
            </a:r>
            <a:r>
              <a:rPr lang="fr-FR" dirty="0" err="1">
                <a:solidFill>
                  <a:srgbClr val="353333"/>
                </a:solidFill>
                <a:effectLst/>
              </a:rPr>
              <a:t>pré́adolescent</a:t>
            </a:r>
            <a:r>
              <a:rPr lang="fr-FR" dirty="0">
                <a:solidFill>
                  <a:srgbClr val="353333"/>
                </a:solidFill>
                <a:effectLst/>
              </a:rPr>
              <a:t> recherche de l'information sur la fonction des organes sexuels et en discute avec ses pairs</a:t>
            </a:r>
            <a:endParaRPr lang="fr-FR" b="0" i="0" u="none" strike="noStrike" dirty="0">
              <a:solidFill>
                <a:srgbClr val="1A1A1A"/>
              </a:solidFill>
              <a:effectLst/>
            </a:endParaRPr>
          </a:p>
          <a:p>
            <a:r>
              <a:rPr lang="fr-FR" dirty="0">
                <a:solidFill>
                  <a:srgbClr val="353333"/>
                </a:solidFill>
              </a:rPr>
              <a:t>P</a:t>
            </a:r>
            <a:r>
              <a:rPr lang="fr-FR" dirty="0">
                <a:solidFill>
                  <a:srgbClr val="353333"/>
                </a:solidFill>
                <a:effectLst/>
              </a:rPr>
              <a:t>lus grande prise de conscience de son identité́ et de son orientation sexuelle. </a:t>
            </a:r>
            <a:endParaRPr lang="fr-FR" dirty="0"/>
          </a:p>
          <a:p>
            <a:pPr algn="l">
              <a:buFont typeface="Arial" panose="020B0604020202020204" pitchFamily="34" charset="0"/>
              <a:buChar char="•"/>
            </a:pPr>
            <a:endParaRPr lang="fr-FR" b="0" i="0" u="none" strike="noStrike" dirty="0">
              <a:solidFill>
                <a:srgbClr val="1A1A1A"/>
              </a:solidFill>
              <a:effectLst/>
            </a:endParaRPr>
          </a:p>
        </p:txBody>
      </p:sp>
    </p:spTree>
    <p:extLst>
      <p:ext uri="{BB962C8B-B14F-4D97-AF65-F5344CB8AC3E}">
        <p14:creationId xmlns:p14="http://schemas.microsoft.com/office/powerpoint/2010/main" val="123490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F2558-4ECF-8557-C5DA-D72BCBD519C2}"/>
              </a:ext>
            </a:extLst>
          </p:cNvPr>
          <p:cNvSpPr>
            <a:spLocks noGrp="1"/>
          </p:cNvSpPr>
          <p:nvPr>
            <p:ph type="title"/>
          </p:nvPr>
        </p:nvSpPr>
        <p:spPr/>
        <p:txBody>
          <a:bodyPr/>
          <a:lstStyle/>
          <a:p>
            <a:r>
              <a:rPr lang="fr-FR" dirty="0"/>
              <a:t>Du point de vue </a:t>
            </a:r>
            <a:br>
              <a:rPr lang="fr-FR" dirty="0"/>
            </a:br>
            <a:r>
              <a:rPr lang="fr-FR" dirty="0"/>
              <a:t>du développement de l’enfant</a:t>
            </a:r>
          </a:p>
        </p:txBody>
      </p:sp>
      <p:sp>
        <p:nvSpPr>
          <p:cNvPr id="3" name="Espace réservé du contenu 2">
            <a:extLst>
              <a:ext uri="{FF2B5EF4-FFF2-40B4-BE49-F238E27FC236}">
                <a16:creationId xmlns:a16="http://schemas.microsoft.com/office/drawing/2014/main" id="{4ED64016-0E1D-D328-4587-D51D62533CB1}"/>
              </a:ext>
            </a:extLst>
          </p:cNvPr>
          <p:cNvSpPr>
            <a:spLocks noGrp="1"/>
          </p:cNvSpPr>
          <p:nvPr>
            <p:ph idx="1"/>
          </p:nvPr>
        </p:nvSpPr>
        <p:spPr/>
        <p:txBody>
          <a:bodyPr/>
          <a:lstStyle/>
          <a:p>
            <a:pPr marL="0" indent="0">
              <a:buNone/>
            </a:pPr>
            <a:r>
              <a:rPr lang="fr-FR" b="1" u="sng" dirty="0"/>
              <a:t>L’adolescence</a:t>
            </a:r>
          </a:p>
          <a:p>
            <a:r>
              <a:rPr lang="fr-FR" dirty="0"/>
              <a:t>Vers une sexualité adulte avec les premières rencontres amoureuses</a:t>
            </a:r>
          </a:p>
          <a:p>
            <a:r>
              <a:rPr lang="fr-FR" dirty="0"/>
              <a:t>Risque de l’accès facile aux images pornographiques </a:t>
            </a:r>
            <a:r>
              <a:rPr lang="fr-FR" sz="1600" dirty="0"/>
              <a:t>(1</a:t>
            </a:r>
            <a:r>
              <a:rPr lang="fr-FR" sz="1600" baseline="30000" dirty="0"/>
              <a:t>ère</a:t>
            </a:r>
            <a:r>
              <a:rPr lang="fr-FR" sz="1600" dirty="0"/>
              <a:t> visite vers 14 ans en moyenne mais plus précoce qq fois, dès la 6ème)</a:t>
            </a:r>
          </a:p>
          <a:p>
            <a:r>
              <a:rPr lang="fr-FR" dirty="0"/>
              <a:t>Risques de violences, de sexisme ou de racisme</a:t>
            </a:r>
          </a:p>
          <a:p>
            <a:r>
              <a:rPr lang="fr-FR" dirty="0"/>
              <a:t>Impact sur la sexualité future</a:t>
            </a:r>
          </a:p>
          <a:p>
            <a:r>
              <a:rPr lang="fr-FR" dirty="0"/>
              <a:t>Risques d’échanges malveillants sur internet</a:t>
            </a:r>
          </a:p>
        </p:txBody>
      </p:sp>
    </p:spTree>
    <p:extLst>
      <p:ext uri="{BB962C8B-B14F-4D97-AF65-F5344CB8AC3E}">
        <p14:creationId xmlns:p14="http://schemas.microsoft.com/office/powerpoint/2010/main" val="112985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73B3A-BCF0-23FC-C1F7-27B820706D65}"/>
              </a:ext>
            </a:extLst>
          </p:cNvPr>
          <p:cNvSpPr>
            <a:spLocks noGrp="1"/>
          </p:cNvSpPr>
          <p:nvPr>
            <p:ph type="title"/>
          </p:nvPr>
        </p:nvSpPr>
        <p:spPr/>
        <p:txBody>
          <a:bodyPr/>
          <a:lstStyle/>
          <a:p>
            <a:r>
              <a:rPr lang="fr-FR" dirty="0"/>
              <a:t>Du point de vue </a:t>
            </a:r>
            <a:br>
              <a:rPr lang="fr-FR" dirty="0"/>
            </a:br>
            <a:r>
              <a:rPr lang="fr-FR" dirty="0"/>
              <a:t>du développement de l’enfant</a:t>
            </a:r>
          </a:p>
        </p:txBody>
      </p:sp>
      <p:sp>
        <p:nvSpPr>
          <p:cNvPr id="3" name="Espace réservé du contenu 2">
            <a:extLst>
              <a:ext uri="{FF2B5EF4-FFF2-40B4-BE49-F238E27FC236}">
                <a16:creationId xmlns:a16="http://schemas.microsoft.com/office/drawing/2014/main" id="{2E9B7548-5CC2-C333-5949-D77E0FFB1D52}"/>
              </a:ext>
            </a:extLst>
          </p:cNvPr>
          <p:cNvSpPr>
            <a:spLocks noGrp="1"/>
          </p:cNvSpPr>
          <p:nvPr>
            <p:ph idx="1"/>
          </p:nvPr>
        </p:nvSpPr>
        <p:spPr/>
        <p:txBody>
          <a:bodyPr/>
          <a:lstStyle/>
          <a:p>
            <a:r>
              <a:rPr lang="fr-FR" b="1" u="sng" dirty="0"/>
              <a:t>Violences sexuelles</a:t>
            </a:r>
          </a:p>
          <a:p>
            <a:pPr marL="0" indent="0">
              <a:buNone/>
            </a:pPr>
            <a:r>
              <a:rPr lang="fr-FR" dirty="0"/>
              <a:t>Présentation des droits de l’enfant et de la question du consentement</a:t>
            </a:r>
          </a:p>
          <a:p>
            <a:pPr marL="0" indent="0">
              <a:buNone/>
            </a:pPr>
            <a:r>
              <a:rPr lang="fr-FR" dirty="0"/>
              <a:t>Donner des ressources et des procédures pour soi et pour les autres</a:t>
            </a:r>
          </a:p>
          <a:p>
            <a:endParaRPr lang="fr-FR" dirty="0"/>
          </a:p>
        </p:txBody>
      </p:sp>
      <p:pic>
        <p:nvPicPr>
          <p:cNvPr id="4" name="Image 3">
            <a:extLst>
              <a:ext uri="{FF2B5EF4-FFF2-40B4-BE49-F238E27FC236}">
                <a16:creationId xmlns:a16="http://schemas.microsoft.com/office/drawing/2014/main" id="{3E32E13C-0185-B5F9-D4DF-2BD591764289}"/>
              </a:ext>
            </a:extLst>
          </p:cNvPr>
          <p:cNvPicPr>
            <a:picLocks noChangeAspect="1"/>
          </p:cNvPicPr>
          <p:nvPr/>
        </p:nvPicPr>
        <p:blipFill>
          <a:blip r:embed="rId2"/>
          <a:stretch>
            <a:fillRect/>
          </a:stretch>
        </p:blipFill>
        <p:spPr>
          <a:xfrm>
            <a:off x="8633360" y="2699230"/>
            <a:ext cx="3274621" cy="4158769"/>
          </a:xfrm>
          <a:prstGeom prst="rect">
            <a:avLst/>
          </a:prstGeom>
        </p:spPr>
      </p:pic>
    </p:spTree>
    <p:extLst>
      <p:ext uri="{BB962C8B-B14F-4D97-AF65-F5344CB8AC3E}">
        <p14:creationId xmlns:p14="http://schemas.microsoft.com/office/powerpoint/2010/main" val="156881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EE61B-BB0D-3FF8-C8AE-D02D68857605}"/>
              </a:ext>
            </a:extLst>
          </p:cNvPr>
          <p:cNvSpPr>
            <a:spLocks noGrp="1"/>
          </p:cNvSpPr>
          <p:nvPr>
            <p:ph type="title"/>
          </p:nvPr>
        </p:nvSpPr>
        <p:spPr/>
        <p:txBody>
          <a:bodyPr/>
          <a:lstStyle/>
          <a:p>
            <a:r>
              <a:rPr lang="fr-FR" dirty="0"/>
              <a:t>Du point de vue </a:t>
            </a:r>
            <a:br>
              <a:rPr lang="fr-FR" dirty="0"/>
            </a:br>
            <a:r>
              <a:rPr lang="fr-FR" dirty="0"/>
              <a:t>du développement de l’enfant</a:t>
            </a:r>
          </a:p>
        </p:txBody>
      </p:sp>
      <p:sp>
        <p:nvSpPr>
          <p:cNvPr id="3" name="Espace réservé du contenu 2">
            <a:extLst>
              <a:ext uri="{FF2B5EF4-FFF2-40B4-BE49-F238E27FC236}">
                <a16:creationId xmlns:a16="http://schemas.microsoft.com/office/drawing/2014/main" id="{799BE7B9-723F-5473-3AB6-4445ED5C25E5}"/>
              </a:ext>
            </a:extLst>
          </p:cNvPr>
          <p:cNvSpPr>
            <a:spLocks noGrp="1"/>
          </p:cNvSpPr>
          <p:nvPr>
            <p:ph idx="1"/>
          </p:nvPr>
        </p:nvSpPr>
        <p:spPr>
          <a:xfrm>
            <a:off x="1251678" y="1874516"/>
            <a:ext cx="10178322" cy="4863167"/>
          </a:xfrm>
        </p:spPr>
        <p:txBody>
          <a:bodyPr>
            <a:normAutofit/>
          </a:bodyPr>
          <a:lstStyle/>
          <a:p>
            <a:r>
              <a:rPr lang="fr-FR" b="1" u="sng" dirty="0"/>
              <a:t>Handicap, différences:</a:t>
            </a:r>
          </a:p>
          <a:p>
            <a:pPr marL="0" indent="0">
              <a:buNone/>
            </a:pPr>
            <a:r>
              <a:rPr lang="fr-FR" dirty="0"/>
              <a:t>Ces thèmes sont indispensables dès la maternelle pour développer l’empathie, le respect et les compétences psycho-sociales</a:t>
            </a:r>
          </a:p>
          <a:p>
            <a:r>
              <a:rPr lang="fr-FR" b="1" u="sng" dirty="0"/>
              <a:t>Violence, guerre, films d’horreur</a:t>
            </a:r>
          </a:p>
          <a:p>
            <a:pPr marL="0" indent="0">
              <a:buNone/>
            </a:pPr>
            <a:r>
              <a:rPr lang="fr-FR" dirty="0"/>
              <a:t>Mettre en perspective de différentes façons</a:t>
            </a:r>
          </a:p>
          <a:p>
            <a:pPr marL="0" indent="0">
              <a:buNone/>
            </a:pPr>
            <a:r>
              <a:rPr lang="fr-FR" dirty="0">
                <a:hlinkClick r:id="rId2"/>
              </a:rPr>
              <a:t>https://habilomedias.ca/fiche-conseil/discuter-avec-jeunes-violence-medias</a:t>
            </a:r>
            <a:endParaRPr lang="fr-FR" dirty="0"/>
          </a:p>
          <a:p>
            <a:r>
              <a:rPr lang="fr-FR" b="1" u="sng" dirty="0"/>
              <a:t>Les addictions</a:t>
            </a:r>
          </a:p>
          <a:p>
            <a:pPr marL="0" indent="0">
              <a:buNone/>
            </a:pPr>
            <a:r>
              <a:rPr lang="fr-FR" dirty="0"/>
              <a:t>Traiter des questions de santé </a:t>
            </a:r>
            <a:r>
              <a:rPr lang="fr-FR" sz="1800" i="1" dirty="0"/>
              <a:t>(ressources Eduscol)</a:t>
            </a:r>
          </a:p>
          <a:p>
            <a:r>
              <a:rPr lang="fr-FR" b="1" u="sng" dirty="0"/>
              <a:t>Sentiments de négativité</a:t>
            </a:r>
          </a:p>
          <a:p>
            <a:pPr marL="0" indent="0">
              <a:buNone/>
            </a:pPr>
            <a:r>
              <a:rPr lang="fr-FR" dirty="0"/>
              <a:t>Traiter des émotions et de comment on combat les émotions négatives </a:t>
            </a:r>
            <a:r>
              <a:rPr lang="fr-FR" sz="1800" i="1" dirty="0"/>
              <a:t>(les repérer, les transformer)</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61178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FA340-086F-766C-2E44-EE20A4597283}"/>
              </a:ext>
            </a:extLst>
          </p:cNvPr>
          <p:cNvSpPr>
            <a:spLocks noGrp="1"/>
          </p:cNvSpPr>
          <p:nvPr>
            <p:ph type="title"/>
          </p:nvPr>
        </p:nvSpPr>
        <p:spPr>
          <a:xfrm>
            <a:off x="1251678" y="382385"/>
            <a:ext cx="10178322" cy="879487"/>
          </a:xfrm>
        </p:spPr>
        <p:txBody>
          <a:bodyPr/>
          <a:lstStyle/>
          <a:p>
            <a:r>
              <a:rPr lang="fr-FR" dirty="0"/>
              <a:t>Méthodologie du débat</a:t>
            </a:r>
          </a:p>
        </p:txBody>
      </p:sp>
      <p:sp>
        <p:nvSpPr>
          <p:cNvPr id="3" name="Espace réservé du contenu 2">
            <a:extLst>
              <a:ext uri="{FF2B5EF4-FFF2-40B4-BE49-F238E27FC236}">
                <a16:creationId xmlns:a16="http://schemas.microsoft.com/office/drawing/2014/main" id="{CFC7E994-1EAE-D031-F4FE-6A806F20A137}"/>
              </a:ext>
            </a:extLst>
          </p:cNvPr>
          <p:cNvSpPr>
            <a:spLocks noGrp="1"/>
          </p:cNvSpPr>
          <p:nvPr>
            <p:ph idx="1"/>
          </p:nvPr>
        </p:nvSpPr>
        <p:spPr>
          <a:xfrm>
            <a:off x="1251678" y="1088137"/>
            <a:ext cx="10178322" cy="4791456"/>
          </a:xfrm>
        </p:spPr>
        <p:txBody>
          <a:bodyPr/>
          <a:lstStyle/>
          <a:p>
            <a:r>
              <a:rPr lang="fr-FR" dirty="0"/>
              <a:t>L’organisation et l’information en amont est importante et doit être claire. L’animateur/</a:t>
            </a:r>
            <a:r>
              <a:rPr lang="fr-FR" dirty="0" err="1"/>
              <a:t>trice</a:t>
            </a:r>
            <a:r>
              <a:rPr lang="fr-FR" dirty="0"/>
              <a:t> du débat doit connaître des pistes, des ressources pour alimenter les arguments, il doit se sentir en capacité d’animer ce débat ( travail en équipe possible, délégué à un collègue, les sujets transversaux sont de la responsabilité de chaque adulte).</a:t>
            </a:r>
          </a:p>
          <a:p>
            <a:r>
              <a:rPr lang="fr-FR" dirty="0"/>
              <a:t>L’installation du lieu et son choix doit être propice à l’échange ( salle au calme/sonnerie; position des tables; téléphone éteint…).</a:t>
            </a:r>
          </a:p>
          <a:p>
            <a:r>
              <a:rPr lang="fr-FR" dirty="0"/>
              <a:t>L’annonce des règles du débat sont importantes: respecter la parole de chacun, parler en son nom, donner les modalités de circulation de la parole, l’animateur/</a:t>
            </a:r>
            <a:r>
              <a:rPr lang="fr-FR" dirty="0" err="1"/>
              <a:t>trice</a:t>
            </a:r>
            <a:r>
              <a:rPr lang="fr-FR" dirty="0"/>
              <a:t> garantit explicitement la bienveillance des échanges.</a:t>
            </a:r>
          </a:p>
          <a:p>
            <a:r>
              <a:rPr lang="fr-FR" dirty="0"/>
              <a:t>Il est important d’énoncer le temps qui sera imparti aux échanges, de rappeler qu’il n’y a pas de but à atteindre, pas de bonnes réponses, que si des questions amènent d’autres questions, ou restent sans réponses, un autre temps pourrait être prévu avec un travail de recherche entre les deux moments…</a:t>
            </a:r>
          </a:p>
          <a:p>
            <a:endParaRPr lang="fr-FR" dirty="0"/>
          </a:p>
          <a:p>
            <a:endParaRPr lang="fr-FR" dirty="0"/>
          </a:p>
        </p:txBody>
      </p:sp>
    </p:spTree>
    <p:extLst>
      <p:ext uri="{BB962C8B-B14F-4D97-AF65-F5344CB8AC3E}">
        <p14:creationId xmlns:p14="http://schemas.microsoft.com/office/powerpoint/2010/main" val="217279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1AB94-704E-FF7F-7386-CD3781B52309}"/>
              </a:ext>
            </a:extLst>
          </p:cNvPr>
          <p:cNvSpPr>
            <a:spLocks noGrp="1"/>
          </p:cNvSpPr>
          <p:nvPr>
            <p:ph type="title"/>
          </p:nvPr>
        </p:nvSpPr>
        <p:spPr>
          <a:xfrm>
            <a:off x="1251678" y="382385"/>
            <a:ext cx="10178322" cy="760615"/>
          </a:xfrm>
        </p:spPr>
        <p:txBody>
          <a:bodyPr>
            <a:normAutofit fontScale="90000"/>
          </a:bodyPr>
          <a:lstStyle/>
          <a:p>
            <a:r>
              <a:rPr lang="fr-FR" dirty="0"/>
              <a:t>Le sujet du débat</a:t>
            </a:r>
          </a:p>
        </p:txBody>
      </p:sp>
      <p:sp>
        <p:nvSpPr>
          <p:cNvPr id="3" name="Espace réservé du contenu 2">
            <a:extLst>
              <a:ext uri="{FF2B5EF4-FFF2-40B4-BE49-F238E27FC236}">
                <a16:creationId xmlns:a16="http://schemas.microsoft.com/office/drawing/2014/main" id="{4591852A-6C01-CABE-01CD-70DBD27FC187}"/>
              </a:ext>
            </a:extLst>
          </p:cNvPr>
          <p:cNvSpPr>
            <a:spLocks noGrp="1"/>
          </p:cNvSpPr>
          <p:nvPr>
            <p:ph idx="1"/>
          </p:nvPr>
        </p:nvSpPr>
        <p:spPr>
          <a:xfrm>
            <a:off x="1251678" y="1042416"/>
            <a:ext cx="10178322" cy="5266943"/>
          </a:xfrm>
        </p:spPr>
        <p:txBody>
          <a:bodyPr>
            <a:normAutofit fontScale="55000" lnSpcReduction="20000"/>
          </a:bodyPr>
          <a:lstStyle/>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r>
              <a:rPr lang="fr-FR" dirty="0"/>
              <a:t>* </a:t>
            </a:r>
            <a:r>
              <a:rPr lang="fr-FR" sz="2900" dirty="0"/>
              <a:t>Présentation du sujet du débat, faire émerger les représentations, les connaissances que les enfants, les jeunes ont du sujet, leurs questions, problèmes, intérêts… Identifier les émotions que le sujet suscite car une forte émotion, bloque la cognition et les fonctions exécutives, elle restera à connotation négative si elle n’est pas </a:t>
            </a:r>
            <a:r>
              <a:rPr lang="fr-FR" sz="2900" dirty="0" err="1"/>
              <a:t>enoncée</a:t>
            </a:r>
            <a:r>
              <a:rPr lang="fr-FR" sz="2900" dirty="0"/>
              <a:t>.</a:t>
            </a:r>
          </a:p>
          <a:p>
            <a:pPr marL="0" marR="0" lvl="0" indent="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None/>
              <a:tabLst/>
              <a:defRPr/>
            </a:pPr>
            <a:r>
              <a:rPr kumimoji="0" lang="fr-FR" sz="29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Le choix de présentation est important: on part d’un brainstorming, d’une image, d’une question philosophique plus large, d’un temps de réflexion individuel ou d’expression libre….</a:t>
            </a:r>
          </a:p>
          <a:p>
            <a:pPr marL="0" indent="0">
              <a:buNone/>
            </a:pPr>
            <a:r>
              <a:rPr lang="fr-FR" sz="2900" dirty="0"/>
              <a:t>* Installer le débat, afficher les questions, les réflexions, les sujets, les liens….</a:t>
            </a:r>
          </a:p>
          <a:p>
            <a:pPr marL="0" indent="0">
              <a:buNone/>
            </a:pPr>
            <a:r>
              <a:rPr lang="fr-FR" sz="2900" dirty="0"/>
              <a:t>Chacun peut s’exprimer en argumentant de son point de vue, expliquer son accord, désaccord, questionnement, doute….</a:t>
            </a:r>
          </a:p>
          <a:p>
            <a:pPr marL="0" indent="0">
              <a:buNone/>
            </a:pPr>
            <a:r>
              <a:rPr lang="fr-FR" sz="2900" dirty="0"/>
              <a:t>* Conclure le débat, une fois que chacun a pu s’exprimer, l’animateur/</a:t>
            </a:r>
            <a:r>
              <a:rPr lang="fr-FR" sz="2900" dirty="0" err="1"/>
              <a:t>trice</a:t>
            </a:r>
            <a:r>
              <a:rPr lang="fr-FR" sz="2900" dirty="0"/>
              <a:t> doit faire une synthèse des échanges, des idées qui ont émergées, mettre en lumière les accords, les désaccords….</a:t>
            </a:r>
          </a:p>
          <a:p>
            <a:r>
              <a:rPr lang="fr-FR" sz="2900" dirty="0"/>
              <a:t>NE PAS CHERCHER DE CONSENSUS, JUSTE EVITER LE SILENCE, RIEN N’EST PIRE QU’UN JEUNE QUI NE S’EXPRIME PAS. </a:t>
            </a:r>
          </a:p>
          <a:p>
            <a:r>
              <a:rPr lang="fr-FR" sz="2900" dirty="0"/>
              <a:t>LE DEBAT favorise l’auto-défense intellectuelle</a:t>
            </a:r>
          </a:p>
          <a:p>
            <a:r>
              <a:rPr lang="fr-FR" sz="2900" dirty="0"/>
              <a:t>L’ECOLE est le bastion le plus solide de la jeunesse, c’est un territoire protégé pour les jeunes et leur avenir. Les professeurs sont leurs meilleurs alliés car ils ont une écoute bienveillante, pose un cadre sécure, encourage et s’appuie sur leurs réflexions. Ils les ouvrent à la littérature, théâtre, culture, encourage ainsi la machine à penser, en s’appuyant sur leur énergie, leurs rêves, leurs espoirs.</a:t>
            </a:r>
          </a:p>
          <a:p>
            <a:pPr marL="0" indent="0">
              <a:buNone/>
            </a:pPr>
            <a:endParaRPr lang="fr-FR" sz="2900" dirty="0"/>
          </a:p>
          <a:p>
            <a:endParaRPr lang="fr-FR" dirty="0"/>
          </a:p>
          <a:p>
            <a:pPr marL="0" indent="0">
              <a:buNone/>
            </a:pPr>
            <a:r>
              <a:rPr lang="fr-FR" dirty="0"/>
              <a:t>   </a:t>
            </a:r>
          </a:p>
        </p:txBody>
      </p:sp>
    </p:spTree>
    <p:extLst>
      <p:ext uri="{BB962C8B-B14F-4D97-AF65-F5344CB8AC3E}">
        <p14:creationId xmlns:p14="http://schemas.microsoft.com/office/powerpoint/2010/main" val="297657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4D85C60-F2C2-6657-B933-48A29AD946F7}"/>
              </a:ext>
            </a:extLst>
          </p:cNvPr>
          <p:cNvPicPr>
            <a:picLocks noGrp="1" noChangeAspect="1"/>
          </p:cNvPicPr>
          <p:nvPr>
            <p:ph idx="1"/>
          </p:nvPr>
        </p:nvPicPr>
        <p:blipFill>
          <a:blip r:embed="rId2"/>
          <a:stretch>
            <a:fillRect/>
          </a:stretch>
        </p:blipFill>
        <p:spPr>
          <a:xfrm>
            <a:off x="2114551" y="1007823"/>
            <a:ext cx="8039214" cy="5850177"/>
          </a:xfrm>
        </p:spPr>
      </p:pic>
      <p:sp>
        <p:nvSpPr>
          <p:cNvPr id="6" name="Titre 1">
            <a:extLst>
              <a:ext uri="{FF2B5EF4-FFF2-40B4-BE49-F238E27FC236}">
                <a16:creationId xmlns:a16="http://schemas.microsoft.com/office/drawing/2014/main" id="{6DB62CD0-295B-4DD7-EF3B-050A2EF130BC}"/>
              </a:ext>
            </a:extLst>
          </p:cNvPr>
          <p:cNvSpPr>
            <a:spLocks noGrp="1"/>
          </p:cNvSpPr>
          <p:nvPr>
            <p:ph type="title"/>
          </p:nvPr>
        </p:nvSpPr>
        <p:spPr>
          <a:xfrm>
            <a:off x="1251313" y="110923"/>
            <a:ext cx="10178322" cy="1492132"/>
          </a:xfrm>
        </p:spPr>
        <p:txBody>
          <a:bodyPr>
            <a:normAutofit/>
          </a:bodyPr>
          <a:lstStyle/>
          <a:p>
            <a:pPr eaLnBrk="1" hangingPunct="1"/>
            <a:r>
              <a:rPr lang="fr-FR" sz="3200" dirty="0"/>
              <a:t>Qu’ai appris de moi?</a:t>
            </a:r>
            <a:br>
              <a:rPr lang="fr-FR" sz="3200" dirty="0"/>
            </a:br>
            <a:r>
              <a:rPr lang="fr-FR" sz="3200" dirty="0"/>
              <a:t>Qu’ai-je appris pour ma pratique?</a:t>
            </a:r>
            <a:endParaRPr lang="fr-FR" sz="3200" dirty="0">
              <a:latin typeface="Calibri" charset="0"/>
            </a:endParaRPr>
          </a:p>
        </p:txBody>
      </p:sp>
    </p:spTree>
    <p:extLst>
      <p:ext uri="{BB962C8B-B14F-4D97-AF65-F5344CB8AC3E}">
        <p14:creationId xmlns:p14="http://schemas.microsoft.com/office/powerpoint/2010/main" val="277969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363ADE-651E-648A-8021-558E1B46DA5C}"/>
              </a:ext>
            </a:extLst>
          </p:cNvPr>
          <p:cNvSpPr>
            <a:spLocks noGrp="1"/>
          </p:cNvSpPr>
          <p:nvPr>
            <p:ph type="title"/>
          </p:nvPr>
        </p:nvSpPr>
        <p:spPr>
          <a:xfrm>
            <a:off x="1224502" y="200086"/>
            <a:ext cx="10178322" cy="622874"/>
          </a:xfrm>
        </p:spPr>
        <p:txBody>
          <a:bodyPr>
            <a:normAutofit/>
          </a:bodyPr>
          <a:lstStyle/>
          <a:p>
            <a:r>
              <a:rPr lang="fr-FR" sz="3200" dirty="0"/>
              <a:t>Quelques citations pour développer le débat…</a:t>
            </a:r>
          </a:p>
        </p:txBody>
      </p:sp>
      <p:sp>
        <p:nvSpPr>
          <p:cNvPr id="4" name="Espace réservé du contenu 3">
            <a:extLst>
              <a:ext uri="{FF2B5EF4-FFF2-40B4-BE49-F238E27FC236}">
                <a16:creationId xmlns:a16="http://schemas.microsoft.com/office/drawing/2014/main" id="{7AF0C1B0-A340-B26F-3406-32CFC8EB03C4}"/>
              </a:ext>
            </a:extLst>
          </p:cNvPr>
          <p:cNvSpPr>
            <a:spLocks noGrp="1"/>
          </p:cNvSpPr>
          <p:nvPr>
            <p:ph idx="1"/>
          </p:nvPr>
        </p:nvSpPr>
        <p:spPr>
          <a:xfrm>
            <a:off x="1224502" y="973585"/>
            <a:ext cx="10178322" cy="4960871"/>
          </a:xfrm>
        </p:spPr>
        <p:txBody>
          <a:bodyPr>
            <a:normAutofit/>
          </a:bodyPr>
          <a:lstStyle/>
          <a:p>
            <a:r>
              <a:rPr lang="fr-FR" dirty="0"/>
              <a:t>« L’opposition, c’est la vie » Honoré de Balzac.</a:t>
            </a:r>
          </a:p>
          <a:p>
            <a:r>
              <a:rPr lang="fr-FR" dirty="0"/>
              <a:t>« Mieux vaut allumer une bougie que maudire les ténèbres » Lao Tseu.</a:t>
            </a:r>
          </a:p>
          <a:p>
            <a:r>
              <a:rPr lang="fr-FR" dirty="0"/>
              <a:t>« Soyez vous-mêmes, les autres sont déjà pris » Oscar Wilde.</a:t>
            </a:r>
          </a:p>
          <a:p>
            <a:r>
              <a:rPr lang="fr-FR" dirty="0"/>
              <a:t>«  Nos vies commencent à finir le jour où nous devenons silencieux à propos des choses qui comptent » Martin Luther King.</a:t>
            </a:r>
          </a:p>
          <a:p>
            <a:r>
              <a:rPr lang="fr-FR" dirty="0"/>
              <a:t>« Le courage, c’est ce qu’il faut pour se lever et parler; c’est aussi ce qu’il faut pour s’asseoir et écouter » Winston Churchill.</a:t>
            </a:r>
          </a:p>
          <a:p>
            <a:r>
              <a:rPr lang="fr-FR" dirty="0"/>
              <a:t>« Tend l’oreille et écoute, tu entendras ta propre voix dans toutes les voix » Khalil Gibran.</a:t>
            </a:r>
          </a:p>
          <a:p>
            <a:r>
              <a:rPr lang="fr-FR" dirty="0"/>
              <a:t>« Il existe un curieux paradoxe: quand je m’accepte tel que je suis, alors je peux changer » </a:t>
            </a:r>
          </a:p>
          <a:p>
            <a:pPr marL="0" indent="0">
              <a:buNone/>
            </a:pPr>
            <a:r>
              <a:rPr lang="fr-FR" dirty="0"/>
              <a:t>   Carl Rogers.</a:t>
            </a:r>
          </a:p>
          <a:p>
            <a:r>
              <a:rPr lang="fr-FR" dirty="0"/>
              <a:t>« Il faut porter du chaos en soi pour accoucher d’une étoile qui danse » Nietzsche.</a:t>
            </a:r>
          </a:p>
          <a:p>
            <a:r>
              <a:rPr lang="fr-FR" dirty="0"/>
              <a:t>« Ils ne savaient pas que c’était impossible, alors ils l’ont fait » Mark Twain.</a:t>
            </a:r>
          </a:p>
          <a:p>
            <a:endParaRPr lang="fr-FR" dirty="0"/>
          </a:p>
          <a:p>
            <a:endParaRPr lang="fr-FR" dirty="0"/>
          </a:p>
          <a:p>
            <a:endParaRPr lang="fr-FR" dirty="0"/>
          </a:p>
        </p:txBody>
      </p:sp>
    </p:spTree>
    <p:extLst>
      <p:ext uri="{BB962C8B-B14F-4D97-AF65-F5344CB8AC3E}">
        <p14:creationId xmlns:p14="http://schemas.microsoft.com/office/powerpoint/2010/main" val="375946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97434-649C-E2E3-D7A1-55B4C04252E2}"/>
              </a:ext>
            </a:extLst>
          </p:cNvPr>
          <p:cNvSpPr>
            <a:spLocks noGrp="1"/>
          </p:cNvSpPr>
          <p:nvPr>
            <p:ph type="title"/>
          </p:nvPr>
        </p:nvSpPr>
        <p:spPr/>
        <p:txBody>
          <a:bodyPr/>
          <a:lstStyle/>
          <a:p>
            <a:pPr algn="ctr"/>
            <a:r>
              <a:rPr lang="fr-FR" dirty="0"/>
              <a:t>CENSURES</a:t>
            </a:r>
            <a:br>
              <a:rPr lang="fr-FR" dirty="0"/>
            </a:br>
            <a:r>
              <a:rPr lang="fr-FR" dirty="0"/>
              <a:t>Vos représentations</a:t>
            </a:r>
          </a:p>
        </p:txBody>
      </p:sp>
      <p:sp>
        <p:nvSpPr>
          <p:cNvPr id="3" name="Espace réservé du contenu 2">
            <a:extLst>
              <a:ext uri="{FF2B5EF4-FFF2-40B4-BE49-F238E27FC236}">
                <a16:creationId xmlns:a16="http://schemas.microsoft.com/office/drawing/2014/main" id="{7ACC7943-DCEF-CD96-8942-0AB6C3B2C093}"/>
              </a:ext>
            </a:extLst>
          </p:cNvPr>
          <p:cNvSpPr>
            <a:spLocks noGrp="1"/>
          </p:cNvSpPr>
          <p:nvPr>
            <p:ph idx="1"/>
          </p:nvPr>
        </p:nvSpPr>
        <p:spPr/>
        <p:txBody>
          <a:bodyPr/>
          <a:lstStyle/>
          <a:p>
            <a:r>
              <a:rPr lang="fr-FR" dirty="0"/>
              <a:t>Une évaluation					V/F</a:t>
            </a:r>
          </a:p>
          <a:p>
            <a:r>
              <a:rPr lang="fr-FR" dirty="0"/>
              <a:t>Un jugement					V/F</a:t>
            </a:r>
          </a:p>
          <a:p>
            <a:r>
              <a:rPr lang="fr-FR" dirty="0"/>
              <a:t>La condamnation d’une opinion			V/F	</a:t>
            </a:r>
          </a:p>
          <a:p>
            <a:r>
              <a:rPr lang="fr-FR" dirty="0"/>
              <a:t>La limitation de la liberté d’expression		V/F</a:t>
            </a:r>
          </a:p>
          <a:p>
            <a:r>
              <a:rPr lang="fr-FR" dirty="0"/>
              <a:t>Une critique					V/F</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27943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9362C6-D6A7-C981-5838-31DD445675CD}"/>
              </a:ext>
            </a:extLst>
          </p:cNvPr>
          <p:cNvPicPr>
            <a:picLocks noChangeAspect="1"/>
          </p:cNvPicPr>
          <p:nvPr/>
        </p:nvPicPr>
        <p:blipFill>
          <a:blip r:embed="rId2"/>
          <a:stretch>
            <a:fillRect/>
          </a:stretch>
        </p:blipFill>
        <p:spPr>
          <a:xfrm>
            <a:off x="957808" y="252663"/>
            <a:ext cx="7882454" cy="4872790"/>
          </a:xfrm>
          <a:prstGeom prst="rect">
            <a:avLst/>
          </a:prstGeom>
        </p:spPr>
      </p:pic>
      <p:sp>
        <p:nvSpPr>
          <p:cNvPr id="6" name="Titre 1">
            <a:extLst>
              <a:ext uri="{FF2B5EF4-FFF2-40B4-BE49-F238E27FC236}">
                <a16:creationId xmlns:a16="http://schemas.microsoft.com/office/drawing/2014/main" id="{51ED41DE-EA08-B01E-8964-EF8987BBA05C}"/>
              </a:ext>
            </a:extLst>
          </p:cNvPr>
          <p:cNvSpPr>
            <a:spLocks noGrp="1"/>
          </p:cNvSpPr>
          <p:nvPr>
            <p:ph type="title"/>
          </p:nvPr>
        </p:nvSpPr>
        <p:spPr>
          <a:xfrm>
            <a:off x="4115194" y="5724406"/>
            <a:ext cx="10178322" cy="1492132"/>
          </a:xfrm>
        </p:spPr>
        <p:txBody>
          <a:bodyPr/>
          <a:lstStyle/>
          <a:p>
            <a:r>
              <a:rPr lang="fr-FR" dirty="0"/>
              <a:t>Merci de votre attention</a:t>
            </a:r>
          </a:p>
        </p:txBody>
      </p:sp>
    </p:spTree>
    <p:extLst>
      <p:ext uri="{BB962C8B-B14F-4D97-AF65-F5344CB8AC3E}">
        <p14:creationId xmlns:p14="http://schemas.microsoft.com/office/powerpoint/2010/main" val="57900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A5C20-BBE7-DFD5-277D-52BB76C7738A}"/>
              </a:ext>
            </a:extLst>
          </p:cNvPr>
          <p:cNvSpPr>
            <a:spLocks noGrp="1"/>
          </p:cNvSpPr>
          <p:nvPr>
            <p:ph type="title"/>
          </p:nvPr>
        </p:nvSpPr>
        <p:spPr/>
        <p:txBody>
          <a:bodyPr/>
          <a:lstStyle/>
          <a:p>
            <a:r>
              <a:rPr lang="fr-FR" dirty="0"/>
              <a:t>Censure : la définition</a:t>
            </a:r>
          </a:p>
        </p:txBody>
      </p:sp>
      <p:pic>
        <p:nvPicPr>
          <p:cNvPr id="7" name="Image 6">
            <a:extLst>
              <a:ext uri="{FF2B5EF4-FFF2-40B4-BE49-F238E27FC236}">
                <a16:creationId xmlns:a16="http://schemas.microsoft.com/office/drawing/2014/main" id="{1E683BBC-0234-3DE1-37C6-CEA9EFC5D0FB}"/>
              </a:ext>
            </a:extLst>
          </p:cNvPr>
          <p:cNvPicPr>
            <a:picLocks noChangeAspect="1"/>
          </p:cNvPicPr>
          <p:nvPr/>
        </p:nvPicPr>
        <p:blipFill>
          <a:blip r:embed="rId2"/>
          <a:stretch>
            <a:fillRect/>
          </a:stretch>
        </p:blipFill>
        <p:spPr>
          <a:xfrm>
            <a:off x="982430" y="1718136"/>
            <a:ext cx="10757366" cy="2960742"/>
          </a:xfrm>
          <a:prstGeom prst="rect">
            <a:avLst/>
          </a:prstGeom>
        </p:spPr>
      </p:pic>
    </p:spTree>
    <p:extLst>
      <p:ext uri="{BB962C8B-B14F-4D97-AF65-F5344CB8AC3E}">
        <p14:creationId xmlns:p14="http://schemas.microsoft.com/office/powerpoint/2010/main" val="14792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ADDA5-955A-485C-08A3-2D699EF53561}"/>
              </a:ext>
            </a:extLst>
          </p:cNvPr>
          <p:cNvSpPr>
            <a:spLocks noGrp="1"/>
          </p:cNvSpPr>
          <p:nvPr>
            <p:ph type="title"/>
          </p:nvPr>
        </p:nvSpPr>
        <p:spPr/>
        <p:txBody>
          <a:bodyPr/>
          <a:lstStyle/>
          <a:p>
            <a:pPr algn="ctr"/>
            <a:r>
              <a:rPr lang="fr-FR" dirty="0"/>
              <a:t>L’autocensure</a:t>
            </a:r>
            <a:br>
              <a:rPr lang="fr-FR" dirty="0"/>
            </a:br>
            <a:r>
              <a:rPr lang="fr-FR" dirty="0"/>
              <a:t>Vos représentations</a:t>
            </a:r>
          </a:p>
        </p:txBody>
      </p:sp>
      <p:sp>
        <p:nvSpPr>
          <p:cNvPr id="3" name="Espace réservé du contenu 2">
            <a:extLst>
              <a:ext uri="{FF2B5EF4-FFF2-40B4-BE49-F238E27FC236}">
                <a16:creationId xmlns:a16="http://schemas.microsoft.com/office/drawing/2014/main" id="{5B104019-1F00-0F35-5EDE-4DC4F5AB5394}"/>
              </a:ext>
            </a:extLst>
          </p:cNvPr>
          <p:cNvSpPr>
            <a:spLocks noGrp="1"/>
          </p:cNvSpPr>
          <p:nvPr>
            <p:ph idx="1"/>
          </p:nvPr>
        </p:nvSpPr>
        <p:spPr/>
        <p:txBody>
          <a:bodyPr/>
          <a:lstStyle/>
          <a:p>
            <a:endParaRPr lang="fr-FR" dirty="0"/>
          </a:p>
          <a:p>
            <a:endParaRPr lang="fr-FR" dirty="0"/>
          </a:p>
          <a:p>
            <a:r>
              <a:rPr lang="fr-FR" dirty="0"/>
              <a:t>Qui s’autocensure?</a:t>
            </a:r>
          </a:p>
          <a:p>
            <a:r>
              <a:rPr lang="fr-FR" dirty="0"/>
              <a:t>Dans quel cadre?</a:t>
            </a:r>
          </a:p>
          <a:p>
            <a:r>
              <a:rPr lang="fr-FR" dirty="0"/>
              <a:t>Pourquoi s’autocensure-t-on?</a:t>
            </a:r>
          </a:p>
          <a:p>
            <a:r>
              <a:rPr lang="fr-FR" dirty="0"/>
              <a:t>Quel intérêt y a-t-il à s’autocensurer?</a:t>
            </a:r>
          </a:p>
        </p:txBody>
      </p:sp>
    </p:spTree>
    <p:extLst>
      <p:ext uri="{BB962C8B-B14F-4D97-AF65-F5344CB8AC3E}">
        <p14:creationId xmlns:p14="http://schemas.microsoft.com/office/powerpoint/2010/main" val="274738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92347-B3AE-600E-D7F4-68B7A17CA2AB}"/>
              </a:ext>
            </a:extLst>
          </p:cNvPr>
          <p:cNvSpPr>
            <a:spLocks noGrp="1"/>
          </p:cNvSpPr>
          <p:nvPr>
            <p:ph type="title"/>
          </p:nvPr>
        </p:nvSpPr>
        <p:spPr/>
        <p:txBody>
          <a:bodyPr/>
          <a:lstStyle/>
          <a:p>
            <a:r>
              <a:rPr lang="fr-FR" dirty="0"/>
              <a:t>Autocensure: définition</a:t>
            </a:r>
          </a:p>
        </p:txBody>
      </p:sp>
      <p:sp>
        <p:nvSpPr>
          <p:cNvPr id="3" name="Espace réservé du contenu 2">
            <a:extLst>
              <a:ext uri="{FF2B5EF4-FFF2-40B4-BE49-F238E27FC236}">
                <a16:creationId xmlns:a16="http://schemas.microsoft.com/office/drawing/2014/main" id="{4ECC0568-76C8-9BD0-53CF-FC1FB000C2C1}"/>
              </a:ext>
            </a:extLst>
          </p:cNvPr>
          <p:cNvSpPr>
            <a:spLocks noGrp="1"/>
          </p:cNvSpPr>
          <p:nvPr>
            <p:ph idx="1"/>
          </p:nvPr>
        </p:nvSpPr>
        <p:spPr>
          <a:xfrm>
            <a:off x="1251678" y="1277655"/>
            <a:ext cx="10178322" cy="5339713"/>
          </a:xfrm>
        </p:spPr>
        <p:txBody>
          <a:bodyPr>
            <a:noAutofit/>
          </a:bodyPr>
          <a:lstStyle/>
          <a:p>
            <a:r>
              <a:rPr lang="fr-FR" u="sng"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fr-FR"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'interdire</a:t>
            </a:r>
            <a:r>
              <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penser que l'on est capable de/autorisé à faire quelque chose</a:t>
            </a:r>
            <a:r>
              <a:rPr lang="fr-FR" dirty="0">
                <a:solidFill>
                  <a:schemeClr val="tx1"/>
                </a:solidFill>
                <a:effectLst/>
                <a:latin typeface="Calibri" panose="020F0502020204030204" pitchFamily="34" charset="0"/>
                <a:cs typeface="Calibri" panose="020F0502020204030204" pitchFamily="34" charset="0"/>
              </a:rPr>
              <a:t> </a:t>
            </a:r>
            <a:endParaRPr lang="fr-FR"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phénomène de réprobation, de </a:t>
            </a:r>
            <a:r>
              <a:rPr lang="fr-FR"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contrôle, filtre, condamnation, implicite</a:t>
            </a:r>
            <a:r>
              <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et de non-dit ou de silence</a:t>
            </a:r>
            <a:r>
              <a:rPr lang="fr-FR" dirty="0">
                <a:solidFill>
                  <a:schemeClr val="tx1"/>
                </a:solidFill>
                <a:effectLst/>
                <a:latin typeface="Calibri" panose="020F0502020204030204" pitchFamily="34" charset="0"/>
                <a:cs typeface="Calibri" panose="020F0502020204030204" pitchFamily="34" charset="0"/>
              </a:rPr>
              <a:t> </a:t>
            </a:r>
          </a:p>
          <a:p>
            <a:r>
              <a:rPr lang="fr-FR"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devancer ce qui est perçu comme une </a:t>
            </a:r>
            <a:r>
              <a:rPr lang="fr-FR" u="sng"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menace</a:t>
            </a:r>
            <a:r>
              <a:rPr lang="fr-FR"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censure par une autorité ou par crainte de la </a:t>
            </a:r>
            <a:r>
              <a:rPr lang="fr-FR" u="sng"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polémique</a:t>
            </a:r>
            <a:r>
              <a:rPr lang="fr-FR"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r>
              <a:rPr lang="fr-FR" kern="100"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fr-FR"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eur du</a:t>
            </a:r>
            <a:r>
              <a:rPr lang="fr-FR" u="sng"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jugement </a:t>
            </a:r>
            <a:r>
              <a:rPr lang="fr-FR"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 autres et reflet du monde intérieur</a:t>
            </a:r>
          </a:p>
          <a:p>
            <a:r>
              <a:rPr lang="fr-FR" u="sng"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suradaptation</a:t>
            </a:r>
            <a:r>
              <a:rPr lang="fr-FR"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à ce qu’on pense qu’on doit dire ou taire pour plaire, protéger ou se protéger</a:t>
            </a:r>
          </a:p>
          <a:p>
            <a:r>
              <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dissimuler intentionnellement et volontairement des informations à autrui en l’absence d’obstacles formels</a:t>
            </a:r>
          </a:p>
          <a:p>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our </a:t>
            </a:r>
            <a:r>
              <a:rPr lang="fr-FR"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éviter les vagues</a:t>
            </a:r>
            <a:r>
              <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évite l’obstacle</a:t>
            </a:r>
            <a:r>
              <a:rPr lang="fr-FR" dirty="0">
                <a:solidFill>
                  <a:schemeClr val="tx1"/>
                </a:solidFill>
                <a:effectLst/>
                <a:latin typeface="Calibri" panose="020F0502020204030204" pitchFamily="34" charset="0"/>
                <a:cs typeface="Calibri" panose="020F0502020204030204" pitchFamily="34" charset="0"/>
              </a:rPr>
              <a:t> </a:t>
            </a:r>
          </a:p>
          <a:p>
            <a:pPr marL="0" indent="0">
              <a:buNone/>
            </a:pPr>
            <a:endParaRPr lang="fr-FR"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fr-FR"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Entrave au libre accès à l’information, la libre circulation de l’information </a:t>
            </a:r>
          </a:p>
          <a:p>
            <a:pPr marL="0" indent="0" algn="ctr">
              <a:buNone/>
            </a:pPr>
            <a:r>
              <a:rPr lang="fr-FR"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à la liberté d’expression </a:t>
            </a:r>
            <a:endParaRPr lang="fr-FR" sz="2400" b="1" dirty="0">
              <a:effectLst/>
              <a:latin typeface="Calibri" panose="020F0502020204030204" pitchFamily="34" charset="0"/>
              <a:ea typeface="Times New Roman" panose="02020603050405020304" pitchFamily="18" charset="0"/>
              <a:cs typeface="Calibri" panose="020F0502020204030204" pitchFamily="34" charset="0"/>
            </a:endParaRPr>
          </a:p>
          <a:p>
            <a:endParaRPr lang="fr-FR" kern="100" dirty="0">
              <a:effectLst/>
              <a:latin typeface="Calibri" panose="020F0502020204030204" pitchFamily="34" charset="0"/>
              <a:ea typeface="Calibri" panose="020F0502020204030204" pitchFamily="34" charset="0"/>
              <a:cs typeface="Calibri" panose="020F0502020204030204" pitchFamily="34" charset="0"/>
            </a:endParaRPr>
          </a:p>
          <a:p>
            <a:pPr>
              <a:buFontTx/>
              <a:buChar char="-"/>
            </a:pPr>
            <a:endParaRPr lang="fr-FR" kern="100" dirty="0">
              <a:effectLst/>
              <a:latin typeface="Calibri" panose="020F0502020204030204" pitchFamily="34" charset="0"/>
              <a:ea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675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087DE-5A19-FA4B-157E-7A024B8AB0E2}"/>
              </a:ext>
            </a:extLst>
          </p:cNvPr>
          <p:cNvSpPr>
            <a:spLocks noGrp="1"/>
          </p:cNvSpPr>
          <p:nvPr>
            <p:ph type="title"/>
          </p:nvPr>
        </p:nvSpPr>
        <p:spPr/>
        <p:txBody>
          <a:bodyPr/>
          <a:lstStyle/>
          <a:p>
            <a:r>
              <a:rPr lang="fr-FR" dirty="0"/>
              <a:t>Autocensure: </a:t>
            </a:r>
            <a:br>
              <a:rPr lang="fr-FR" dirty="0"/>
            </a:br>
            <a:r>
              <a:rPr lang="fr-FR" dirty="0"/>
              <a:t>4 facteurs</a:t>
            </a:r>
          </a:p>
        </p:txBody>
      </p:sp>
      <p:sp>
        <p:nvSpPr>
          <p:cNvPr id="3" name="Espace réservé du contenu 2">
            <a:extLst>
              <a:ext uri="{FF2B5EF4-FFF2-40B4-BE49-F238E27FC236}">
                <a16:creationId xmlns:a16="http://schemas.microsoft.com/office/drawing/2014/main" id="{F1A05F0C-2D7F-2B6B-18B5-A5B3CF37CABE}"/>
              </a:ext>
            </a:extLst>
          </p:cNvPr>
          <p:cNvSpPr>
            <a:spLocks noGrp="1"/>
          </p:cNvSpPr>
          <p:nvPr>
            <p:ph idx="1"/>
          </p:nvPr>
        </p:nvSpPr>
        <p:spPr>
          <a:xfrm>
            <a:off x="1251678" y="1903616"/>
            <a:ext cx="10178322" cy="4571999"/>
          </a:xfrm>
        </p:spPr>
        <p:txBody>
          <a:bodyPr>
            <a:noAutofit/>
          </a:bodyPr>
          <a:lstStyle/>
          <a:p>
            <a:r>
              <a:rPr lang="fr-FR" sz="2400" b="1" u="sng" dirty="0">
                <a:latin typeface="Calibri" panose="020F0502020204030204" pitchFamily="34" charset="0"/>
                <a:cs typeface="Calibri" panose="020F0502020204030204" pitchFamily="34" charset="0"/>
              </a:rPr>
              <a:t>Contexte sociétal</a:t>
            </a:r>
            <a:r>
              <a:rPr lang="fr-FR" sz="2400" dirty="0">
                <a:latin typeface="Calibri" panose="020F0502020204030204" pitchFamily="34" charset="0"/>
                <a:cs typeface="Calibri" panose="020F0502020204030204" pitchFamily="34" charset="0"/>
              </a:rPr>
              <a:t>: dicte les besoins et les objectifs des membres de la société</a:t>
            </a:r>
          </a:p>
          <a:p>
            <a:r>
              <a:rPr lang="fr-FR" sz="2400" b="1" u="sng" dirty="0">
                <a:latin typeface="Calibri" panose="020F0502020204030204" pitchFamily="34" charset="0"/>
                <a:cs typeface="Calibri" panose="020F0502020204030204" pitchFamily="34" charset="0"/>
              </a:rPr>
              <a:t>Facteurs individuels</a:t>
            </a:r>
            <a:r>
              <a:rPr lang="fr-FR" sz="2400" dirty="0">
                <a:latin typeface="Calibri" panose="020F0502020204030204" pitchFamily="34" charset="0"/>
                <a:cs typeface="Calibri" panose="020F0502020204030204" pitchFamily="34" charset="0"/>
              </a:rPr>
              <a:t>: visions du monde,  valeurs,  idéologies,  émotions, confiance en soi, compétences, attitudes et  motivations </a:t>
            </a:r>
          </a:p>
          <a:p>
            <a:r>
              <a:rPr lang="fr-FR" sz="2400" b="1" u="sng" dirty="0">
                <a:latin typeface="Calibri" panose="020F0502020204030204" pitchFamily="34" charset="0"/>
                <a:cs typeface="Calibri" panose="020F0502020204030204" pitchFamily="34" charset="0"/>
              </a:rPr>
              <a:t>Type d’information</a:t>
            </a:r>
            <a:r>
              <a:rPr lang="fr-FR" sz="2400" dirty="0">
                <a:latin typeface="Calibri" panose="020F0502020204030204" pitchFamily="34" charset="0"/>
                <a:cs typeface="Calibri" panose="020F0502020204030204" pitchFamily="34" charset="0"/>
              </a:rPr>
              <a:t>: </a:t>
            </a:r>
            <a:r>
              <a:rPr lang="fr-FR" sz="2400" kern="0" dirty="0">
                <a:solidFill>
                  <a:srgbClr val="414141"/>
                </a:solidFill>
                <a:effectLst/>
                <a:latin typeface="Calibri" panose="020F0502020204030204" pitchFamily="34" charset="0"/>
                <a:ea typeface="Times New Roman" panose="02020603050405020304" pitchFamily="18" charset="0"/>
                <a:cs typeface="Calibri" panose="020F0502020204030204" pitchFamily="34" charset="0"/>
              </a:rPr>
              <a:t>gravité de l’information, la pertinence pour le présent, le type d’acte qui implique l’information, les objets de l’information et les problèmes soulevés par l’information. </a:t>
            </a:r>
            <a:r>
              <a:rPr lang="fr-FR" sz="2400" kern="0" dirty="0">
                <a:solidFill>
                  <a:srgbClr val="414141"/>
                </a:solidFill>
                <a:latin typeface="Calibri" panose="020F0502020204030204" pitchFamily="34" charset="0"/>
                <a:ea typeface="Times New Roman" panose="02020603050405020304" pitchFamily="18" charset="0"/>
                <a:cs typeface="Calibri" panose="020F0502020204030204" pitchFamily="34" charset="0"/>
              </a:rPr>
              <a:t>Sentiment d’avoir à « protéger les enfants »</a:t>
            </a:r>
            <a:endParaRPr lang="fr-FR" sz="2400" dirty="0">
              <a:latin typeface="Calibri" panose="020F0502020204030204" pitchFamily="34" charset="0"/>
              <a:cs typeface="Calibri" panose="020F0502020204030204" pitchFamily="34" charset="0"/>
            </a:endParaRPr>
          </a:p>
          <a:p>
            <a:r>
              <a:rPr lang="fr-FR" sz="2400" b="1" u="sng" dirty="0">
                <a:latin typeface="Calibri" panose="020F0502020204030204" pitchFamily="34" charset="0"/>
                <a:cs typeface="Calibri" panose="020F0502020204030204" pitchFamily="34" charset="0"/>
              </a:rPr>
              <a:t>Facteurs circonstanciels</a:t>
            </a:r>
            <a:r>
              <a:rPr lang="fr-FR" sz="2400" dirty="0">
                <a:latin typeface="Calibri" panose="020F0502020204030204" pitchFamily="34" charset="0"/>
                <a:cs typeface="Calibri" panose="020F0502020204030204" pitchFamily="34" charset="0"/>
              </a:rPr>
              <a:t>: </a:t>
            </a:r>
            <a:r>
              <a:rPr lang="fr-FR" sz="2400" dirty="0">
                <a:solidFill>
                  <a:srgbClr val="414141"/>
                </a:solidFill>
                <a:effectLst/>
                <a:latin typeface="Calibri" panose="020F0502020204030204" pitchFamily="34" charset="0"/>
                <a:ea typeface="Calibri" panose="020F0502020204030204" pitchFamily="34" charset="0"/>
                <a:cs typeface="Calibri" panose="020F0502020204030204" pitchFamily="34" charset="0"/>
              </a:rPr>
              <a:t>collecte d’informations, le nombre de personnes qui en ont connaissance, le temps écoulé depuis que l’information a été obtenue et les caractéristiques de l’auditoire auquel l’information devrait être communiquée (identité, rôle, état, etc.) ; facteurs hiérarchiques</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73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AD275-4D71-A979-A00C-0F812B9BC15C}"/>
              </a:ext>
            </a:extLst>
          </p:cNvPr>
          <p:cNvSpPr>
            <a:spLocks noGrp="1"/>
          </p:cNvSpPr>
          <p:nvPr>
            <p:ph type="title"/>
          </p:nvPr>
        </p:nvSpPr>
        <p:spPr/>
        <p:txBody>
          <a:bodyPr>
            <a:normAutofit/>
          </a:bodyPr>
          <a:lstStyle/>
          <a:p>
            <a:r>
              <a:rPr lang="fr-FR" sz="4000" dirty="0"/>
              <a:t>Autocensure = la dissonance cognitive </a:t>
            </a:r>
          </a:p>
        </p:txBody>
      </p:sp>
      <p:sp>
        <p:nvSpPr>
          <p:cNvPr id="3" name="Espace réservé du contenu 2">
            <a:extLst>
              <a:ext uri="{FF2B5EF4-FFF2-40B4-BE49-F238E27FC236}">
                <a16:creationId xmlns:a16="http://schemas.microsoft.com/office/drawing/2014/main" id="{FC260FF6-1447-5BBE-13B5-A762B9B36418}"/>
              </a:ext>
            </a:extLst>
          </p:cNvPr>
          <p:cNvSpPr>
            <a:spLocks noGrp="1"/>
          </p:cNvSpPr>
          <p:nvPr>
            <p:ph idx="1"/>
          </p:nvPr>
        </p:nvSpPr>
        <p:spPr>
          <a:xfrm>
            <a:off x="1251678" y="1136859"/>
            <a:ext cx="10178322" cy="5721141"/>
          </a:xfrm>
        </p:spPr>
        <p:txBody>
          <a:bodyPr>
            <a:normAutofit/>
          </a:bodyPr>
          <a:lstStyle/>
          <a:p>
            <a:r>
              <a:rPr lang="fr-FR" sz="2400" u="sng" dirty="0">
                <a:solidFill>
                  <a:schemeClr val="tx1"/>
                </a:solidFill>
                <a:latin typeface="Calibri" panose="020F0502020204030204" pitchFamily="34" charset="0"/>
                <a:cs typeface="Calibri" panose="020F0502020204030204" pitchFamily="34" charset="0"/>
              </a:rPr>
              <a:t>Tension interne </a:t>
            </a:r>
            <a:r>
              <a:rPr lang="fr-FR" sz="2400" dirty="0">
                <a:solidFill>
                  <a:schemeClr val="tx1"/>
                </a:solidFill>
                <a:latin typeface="Calibri" panose="020F0502020204030204" pitchFamily="34" charset="0"/>
                <a:cs typeface="Calibri" panose="020F0502020204030204" pitchFamily="34" charset="0"/>
              </a:rPr>
              <a:t>propre au système de </a:t>
            </a:r>
            <a:r>
              <a:rPr lang="fr-FR" sz="2400" u="sng" dirty="0">
                <a:solidFill>
                  <a:schemeClr val="tx1"/>
                </a:solidFill>
                <a:latin typeface="Calibri" panose="020F0502020204030204" pitchFamily="34" charset="0"/>
                <a:cs typeface="Calibri" panose="020F0502020204030204" pitchFamily="34" charset="0"/>
              </a:rPr>
              <a:t>cognitions</a:t>
            </a:r>
            <a:r>
              <a:rPr lang="fr-FR" sz="2400" dirty="0">
                <a:solidFill>
                  <a:schemeClr val="tx1"/>
                </a:solidFill>
                <a:latin typeface="Calibri" panose="020F0502020204030204" pitchFamily="34" charset="0"/>
                <a:cs typeface="Calibri" panose="020F0502020204030204" pitchFamily="34" charset="0"/>
              </a:rPr>
              <a:t> (pensée, croyances, émotions et attitudes) d'une personne lorsque plusieurs d'entre elles entrent en contradiction les unes avec les autres. </a:t>
            </a:r>
          </a:p>
          <a:p>
            <a:r>
              <a:rPr lang="fr-FR" sz="2400" u="sng" dirty="0">
                <a:solidFill>
                  <a:schemeClr val="tx1"/>
                </a:solidFill>
                <a:latin typeface="Calibri" panose="020F0502020204030204" pitchFamily="34" charset="0"/>
                <a:cs typeface="Calibri" panose="020F0502020204030204" pitchFamily="34" charset="0"/>
              </a:rPr>
              <a:t>Tension</a:t>
            </a:r>
            <a:r>
              <a:rPr lang="fr-FR" sz="2400" dirty="0">
                <a:solidFill>
                  <a:schemeClr val="tx1"/>
                </a:solidFill>
                <a:latin typeface="Calibri" panose="020F0502020204030204" pitchFamily="34" charset="0"/>
                <a:cs typeface="Calibri" panose="020F0502020204030204" pitchFamily="34" charset="0"/>
              </a:rPr>
              <a:t> qu'une personne ressent lorsqu</a:t>
            </a:r>
            <a:r>
              <a:rPr lang="fr-FR" sz="2400" dirty="0">
                <a:solidFill>
                  <a:schemeClr val="tx1"/>
                </a:solidFill>
                <a:latin typeface="Calibri" panose="020F0502020204030204" pitchFamily="34" charset="0"/>
                <a:cs typeface="Calibri" panose="020F0502020204030204" pitchFamily="34" charset="0"/>
                <a:hlinkClick r:id="rId2" tooltip="Comportement">
                  <a:extLst>
                    <a:ext uri="{A12FA001-AC4F-418D-AE19-62706E023703}">
                      <ahyp:hlinkClr xmlns:ahyp="http://schemas.microsoft.com/office/drawing/2018/hyperlinkcolor" val="tx"/>
                    </a:ext>
                  </a:extLst>
                </a:hlinkClick>
              </a:rPr>
              <a:t>’</a:t>
            </a:r>
            <a:r>
              <a:rPr lang="fr-FR" sz="2400" dirty="0">
                <a:solidFill>
                  <a:schemeClr val="tx1"/>
                </a:solidFill>
                <a:latin typeface="Calibri" panose="020F0502020204030204" pitchFamily="34" charset="0"/>
                <a:cs typeface="Calibri" panose="020F0502020204030204" pitchFamily="34" charset="0"/>
              </a:rPr>
              <a:t>un </a:t>
            </a:r>
            <a:r>
              <a:rPr lang="fr-FR" sz="2400" u="sng" dirty="0">
                <a:solidFill>
                  <a:schemeClr val="tx1"/>
                </a:solidFill>
                <a:latin typeface="Calibri" panose="020F0502020204030204" pitchFamily="34" charset="0"/>
                <a:cs typeface="Calibri" panose="020F0502020204030204" pitchFamily="34" charset="0"/>
              </a:rPr>
              <a:t>comportement</a:t>
            </a:r>
            <a:r>
              <a:rPr lang="fr-FR" sz="2400" dirty="0">
                <a:solidFill>
                  <a:schemeClr val="tx1"/>
                </a:solidFill>
                <a:latin typeface="Calibri" panose="020F0502020204030204" pitchFamily="34" charset="0"/>
                <a:cs typeface="Calibri" panose="020F0502020204030204" pitchFamily="34" charset="0"/>
              </a:rPr>
              <a:t> entre en contradiction avec ses idées ou croyances. </a:t>
            </a:r>
            <a:endParaRPr lang="fr-FR" sz="2400" dirty="0">
              <a:solidFill>
                <a:srgbClr val="414141"/>
              </a:solidFill>
              <a:latin typeface="Calibri" panose="020F0502020204030204" pitchFamily="34" charset="0"/>
              <a:ea typeface="Calibri" panose="020F0502020204030204" pitchFamily="34" charset="0"/>
              <a:cs typeface="Calibri" panose="020F0502020204030204" pitchFamily="34" charset="0"/>
            </a:endParaRPr>
          </a:p>
          <a:p>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L</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personne « calcule » les coûts subjectifs et les avantages de chaque décision. </a:t>
            </a:r>
          </a:p>
          <a:p>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Puis fait face au </a:t>
            </a:r>
            <a:r>
              <a:rPr lang="fr-FR" sz="24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dilemme</a:t>
            </a:r>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se pose en résolvant la dissonance. </a:t>
            </a:r>
          </a:p>
          <a:p>
            <a:r>
              <a:rPr lang="fr-F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résultat de ces considérations personnelles subjectives détermine si une personne divulguera des renseignements, à qui, en tout ou en partie, ou pratiquera l’autocensure.</a:t>
            </a:r>
            <a:r>
              <a:rPr lang="fr-FR" sz="2400" dirty="0">
                <a:solidFill>
                  <a:schemeClr val="tx1"/>
                </a:solidFill>
                <a:effectLst/>
                <a:latin typeface="Calibri" panose="020F0502020204030204" pitchFamily="34" charset="0"/>
                <a:cs typeface="Calibri" panose="020F0502020204030204" pitchFamily="34" charset="0"/>
              </a:rPr>
              <a:t> </a:t>
            </a:r>
            <a:endParaRPr lang="fr-F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24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C4B24-BBDD-328F-8BDF-88BE6CDAE12F}"/>
              </a:ext>
            </a:extLst>
          </p:cNvPr>
          <p:cNvSpPr>
            <a:spLocks noGrp="1"/>
          </p:cNvSpPr>
          <p:nvPr>
            <p:ph type="title"/>
          </p:nvPr>
        </p:nvSpPr>
        <p:spPr/>
        <p:txBody>
          <a:bodyPr>
            <a:normAutofit/>
          </a:bodyPr>
          <a:lstStyle/>
          <a:p>
            <a:r>
              <a:rPr lang="fr-FR" sz="4000" dirty="0"/>
              <a:t>Autocensure: </a:t>
            </a:r>
            <a:br>
              <a:rPr lang="fr-FR" sz="4000" dirty="0"/>
            </a:br>
            <a:r>
              <a:rPr lang="fr-FR" sz="4000" dirty="0"/>
              <a:t>les questions pour la dépasser </a:t>
            </a:r>
          </a:p>
        </p:txBody>
      </p:sp>
      <p:sp>
        <p:nvSpPr>
          <p:cNvPr id="3" name="Espace réservé du contenu 2">
            <a:extLst>
              <a:ext uri="{FF2B5EF4-FFF2-40B4-BE49-F238E27FC236}">
                <a16:creationId xmlns:a16="http://schemas.microsoft.com/office/drawing/2014/main" id="{BBB198CB-6977-0012-4FC7-E60A39C9E2B4}"/>
              </a:ext>
            </a:extLst>
          </p:cNvPr>
          <p:cNvSpPr>
            <a:spLocks noGrp="1"/>
          </p:cNvSpPr>
          <p:nvPr>
            <p:ph idx="1"/>
          </p:nvPr>
        </p:nvSpPr>
        <p:spPr>
          <a:xfrm>
            <a:off x="1251678" y="1874517"/>
            <a:ext cx="10178322" cy="4814382"/>
          </a:xfrm>
        </p:spPr>
        <p:txBody>
          <a:bodyPr>
            <a:normAutofit lnSpcReduction="10000"/>
          </a:bodyPr>
          <a:lstStyle/>
          <a:p>
            <a:r>
              <a:rPr lang="fr-FR" sz="2400" dirty="0"/>
              <a:t>Réfléchir à la différence entre </a:t>
            </a:r>
            <a:r>
              <a:rPr lang="fr-FR" sz="2400" u="sng" dirty="0"/>
              <a:t>morale</a:t>
            </a:r>
            <a:r>
              <a:rPr lang="fr-FR" sz="2400" dirty="0"/>
              <a:t> et </a:t>
            </a:r>
            <a:r>
              <a:rPr lang="fr-FR" sz="2400" u="sng" dirty="0"/>
              <a:t>éthique</a:t>
            </a:r>
            <a:r>
              <a:rPr lang="fr-FR" sz="2400" dirty="0"/>
              <a:t>. Qu’est-ce qui appartient au groupe, qu’est-ce qui m’appartient? </a:t>
            </a:r>
          </a:p>
          <a:p>
            <a:r>
              <a:rPr lang="fr-FR" sz="2400" dirty="0"/>
              <a:t>Réfléchir à mes </a:t>
            </a:r>
            <a:r>
              <a:rPr lang="fr-FR" sz="2400" u="sng" dirty="0"/>
              <a:t>émotions</a:t>
            </a:r>
            <a:r>
              <a:rPr lang="fr-FR" sz="2400" dirty="0"/>
              <a:t>: qu’est-ce qui m’émeut et me gêne, pourquoi et de quoi est-ce je me sens capable ou incapable? </a:t>
            </a:r>
            <a:r>
              <a:rPr lang="fr-FR" sz="1800" i="1" dirty="0"/>
              <a:t>(j’ai peur de….)</a:t>
            </a:r>
          </a:p>
          <a:p>
            <a:r>
              <a:rPr lang="fr-FR" sz="2600" dirty="0"/>
              <a:t>En quoi ai-je </a:t>
            </a:r>
            <a:r>
              <a:rPr lang="fr-FR" sz="2600" u="sng" dirty="0"/>
              <a:t>confiance</a:t>
            </a:r>
            <a:r>
              <a:rPr lang="fr-FR" sz="2600" dirty="0"/>
              <a:t>: de moi, des autres? </a:t>
            </a:r>
            <a:r>
              <a:rPr lang="fr-FR" sz="1900" i="1" dirty="0"/>
              <a:t>(je suis sûr de …)</a:t>
            </a:r>
          </a:p>
          <a:p>
            <a:r>
              <a:rPr lang="fr-FR" sz="2400" dirty="0"/>
              <a:t>A quelles types de </a:t>
            </a:r>
            <a:r>
              <a:rPr lang="fr-FR" sz="2400" u="sng" dirty="0"/>
              <a:t>pressions</a:t>
            </a:r>
            <a:r>
              <a:rPr lang="fr-FR" sz="2400" dirty="0"/>
              <a:t> suis-je sensible? </a:t>
            </a:r>
            <a:r>
              <a:rPr lang="fr-FR" sz="1800" i="1" dirty="0"/>
              <a:t>(climat d’établissement, climat de classe, relations élèves, relations aux familles…)</a:t>
            </a:r>
          </a:p>
          <a:p>
            <a:r>
              <a:rPr lang="fr-FR" sz="2400" u="sng" dirty="0"/>
              <a:t>Pédagogie</a:t>
            </a:r>
            <a:r>
              <a:rPr lang="fr-FR" sz="2400" dirty="0"/>
              <a:t>: sur tel ou tel film, comment puis-je gérer un contenu gênant? La formation que j’ai reçue, le réseau de professionnels autour de moi m’ont-</a:t>
            </a:r>
            <a:r>
              <a:rPr lang="fr-FR" sz="2400" dirty="0" err="1"/>
              <a:t>t</a:t>
            </a:r>
            <a:r>
              <a:rPr lang="fr-FR" sz="2400" dirty="0"/>
              <a:t>-ils suffisamment soutenu? </a:t>
            </a:r>
            <a:r>
              <a:rPr lang="fr-FR" sz="1900" i="1" dirty="0"/>
              <a:t>(question du partenariat..)</a:t>
            </a:r>
            <a:endParaRPr lang="fr-FR" sz="2400" dirty="0"/>
          </a:p>
          <a:p>
            <a:r>
              <a:rPr lang="fr-FR" sz="2400" dirty="0"/>
              <a:t>Comment travailler </a:t>
            </a:r>
            <a:r>
              <a:rPr lang="fr-FR" sz="2400" u="sng" dirty="0"/>
              <a:t>en amont </a:t>
            </a:r>
            <a:r>
              <a:rPr lang="fr-FR" sz="2400" dirty="0"/>
              <a:t>du film </a:t>
            </a:r>
            <a:r>
              <a:rPr lang="fr-FR" sz="1800" i="1" dirty="0"/>
              <a:t>(vers les élèves, vers les familles?)</a:t>
            </a:r>
          </a:p>
          <a:p>
            <a:endParaRPr lang="fr-FR" sz="2400" dirty="0"/>
          </a:p>
          <a:p>
            <a:endParaRPr lang="fr-FR" sz="2400" dirty="0"/>
          </a:p>
        </p:txBody>
      </p:sp>
    </p:spTree>
    <p:extLst>
      <p:ext uri="{BB962C8B-B14F-4D97-AF65-F5344CB8AC3E}">
        <p14:creationId xmlns:p14="http://schemas.microsoft.com/office/powerpoint/2010/main" val="91804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767C5-2CC6-4F98-A63A-B8373BF4D3D7}"/>
              </a:ext>
            </a:extLst>
          </p:cNvPr>
          <p:cNvSpPr>
            <a:spLocks noGrp="1"/>
          </p:cNvSpPr>
          <p:nvPr>
            <p:ph type="title"/>
          </p:nvPr>
        </p:nvSpPr>
        <p:spPr/>
        <p:txBody>
          <a:bodyPr/>
          <a:lstStyle/>
          <a:p>
            <a:r>
              <a:rPr lang="fr-FR" dirty="0"/>
              <a:t>Du point de vue </a:t>
            </a:r>
            <a:br>
              <a:rPr lang="fr-FR" dirty="0"/>
            </a:br>
            <a:r>
              <a:rPr lang="fr-FR" dirty="0"/>
              <a:t>du développement de l’enfant</a:t>
            </a:r>
          </a:p>
        </p:txBody>
      </p:sp>
      <p:sp>
        <p:nvSpPr>
          <p:cNvPr id="3" name="Espace réservé du contenu 2">
            <a:extLst>
              <a:ext uri="{FF2B5EF4-FFF2-40B4-BE49-F238E27FC236}">
                <a16:creationId xmlns:a16="http://schemas.microsoft.com/office/drawing/2014/main" id="{7E4E3A8F-7E21-6722-4FCF-7ADAE253BB94}"/>
              </a:ext>
            </a:extLst>
          </p:cNvPr>
          <p:cNvSpPr>
            <a:spLocks noGrp="1"/>
          </p:cNvSpPr>
          <p:nvPr>
            <p:ph idx="1"/>
          </p:nvPr>
        </p:nvSpPr>
        <p:spPr>
          <a:xfrm>
            <a:off x="1251678" y="1997243"/>
            <a:ext cx="10178322" cy="4776536"/>
          </a:xfrm>
        </p:spPr>
        <p:txBody>
          <a:bodyPr>
            <a:normAutofit fontScale="92500" lnSpcReduction="20000"/>
          </a:bodyPr>
          <a:lstStyle/>
          <a:p>
            <a:r>
              <a:rPr lang="fr-FR" b="1" u="sng" dirty="0"/>
              <a:t>Maladie, mort et deuil: </a:t>
            </a:r>
          </a:p>
          <a:p>
            <a:pPr marL="0" indent="0">
              <a:buNone/>
            </a:pPr>
            <a:r>
              <a:rPr lang="fr-FR" dirty="0">
                <a:solidFill>
                  <a:srgbClr val="323232"/>
                </a:solidFill>
                <a:latin typeface="Alegreya"/>
              </a:rPr>
              <a:t>L</a:t>
            </a:r>
            <a:r>
              <a:rPr lang="fr-FR" b="0" i="0" u="none" strike="noStrike" dirty="0">
                <a:solidFill>
                  <a:srgbClr val="323232"/>
                </a:solidFill>
                <a:effectLst/>
                <a:latin typeface="Alegreya"/>
              </a:rPr>
              <a:t>es enfants ont un savoir propre sur la mort selon leur niveau de maturité (stades de développement)</a:t>
            </a:r>
          </a:p>
          <a:p>
            <a:pPr marL="0" indent="0">
              <a:buNone/>
            </a:pPr>
            <a:r>
              <a:rPr lang="fr-FR" b="0" i="0" u="none" strike="noStrike" dirty="0">
                <a:solidFill>
                  <a:srgbClr val="323232"/>
                </a:solidFill>
                <a:effectLst/>
                <a:latin typeface="Alegreya"/>
              </a:rPr>
              <a:t>Echanger avec eux avec des mots justes et non des mots approximatifs risquant de devenir des non-dits : « l’enfant qui a perdu confiance dans la parole, la sienne non reconnue, celle des autres mensongère, se terre dans le silence bien au-delà du refus d’en parler » (Vasse, 1974).</a:t>
            </a:r>
          </a:p>
          <a:p>
            <a:pPr marL="0" indent="0">
              <a:buNone/>
            </a:pPr>
            <a:r>
              <a:rPr lang="fr-FR" dirty="0">
                <a:solidFill>
                  <a:srgbClr val="323232"/>
                </a:solidFill>
                <a:latin typeface="Alegreya"/>
              </a:rPr>
              <a:t>T</a:t>
            </a:r>
            <a:r>
              <a:rPr lang="fr-FR" b="0" i="0" u="none" strike="noStrike" dirty="0">
                <a:solidFill>
                  <a:srgbClr val="323232"/>
                </a:solidFill>
                <a:effectLst/>
                <a:latin typeface="Alegreya"/>
              </a:rPr>
              <a:t>out ce qui implique croyances et convictions, doit être vécu sur le mode de l’échange</a:t>
            </a:r>
          </a:p>
          <a:p>
            <a:pPr marL="0" indent="0">
              <a:buNone/>
            </a:pPr>
            <a:endParaRPr lang="fr-FR" dirty="0">
              <a:solidFill>
                <a:srgbClr val="323232"/>
              </a:solidFill>
              <a:latin typeface="Alegreya"/>
            </a:endParaRPr>
          </a:p>
          <a:p>
            <a:pPr marL="0" indent="0">
              <a:buNone/>
            </a:pPr>
            <a:r>
              <a:rPr lang="fr-FR" b="0" i="0" u="none" strike="noStrike" dirty="0">
                <a:solidFill>
                  <a:srgbClr val="323232"/>
                </a:solidFill>
                <a:effectLst/>
                <a:latin typeface="Alegreya"/>
              </a:rPr>
              <a:t>LEVILLAIN-DANJOU Annette, « L’enfant et la mort, un tabou pour l’adulte », </a:t>
            </a:r>
            <a:r>
              <a:rPr lang="fr-FR" b="0" i="1" u="none" strike="noStrike" dirty="0">
                <a:solidFill>
                  <a:srgbClr val="323232"/>
                </a:solidFill>
                <a:effectLst/>
                <a:latin typeface="Alegreya"/>
              </a:rPr>
              <a:t>Jusqu’à la mort accompagner la vie</a:t>
            </a:r>
            <a:r>
              <a:rPr lang="fr-FR" b="0" i="0" u="none" strike="noStrike" dirty="0">
                <a:solidFill>
                  <a:srgbClr val="323232"/>
                </a:solidFill>
                <a:effectLst/>
                <a:latin typeface="Alegreya"/>
              </a:rPr>
              <a:t>, 2013/3 (n° 114), p. 13-27. DOI : 10.3917/jalmalv.114.0013. URL : </a:t>
            </a:r>
            <a:r>
              <a:rPr lang="fr-FR" b="0" i="0" u="none" strike="noStrike" dirty="0">
                <a:solidFill>
                  <a:srgbClr val="323232"/>
                </a:solidFill>
                <a:effectLst/>
                <a:latin typeface="Alegreya"/>
                <a:hlinkClick r:id="rId2"/>
              </a:rPr>
              <a:t>https://www.cairn.info/revue-jusqu-a-la-mort-accompagner-la-vie-2013-3-page-13.htm</a:t>
            </a:r>
            <a:endParaRPr lang="fr-FR" b="0" i="0" u="none" strike="noStrike" dirty="0">
              <a:solidFill>
                <a:srgbClr val="323232"/>
              </a:solidFill>
              <a:effectLst/>
              <a:latin typeface="Alegreya"/>
            </a:endParaRPr>
          </a:p>
          <a:p>
            <a:pPr marL="0" indent="0">
              <a:buNone/>
            </a:pPr>
            <a:endParaRPr lang="fr-FR" dirty="0">
              <a:solidFill>
                <a:srgbClr val="323232"/>
              </a:solidFill>
              <a:latin typeface="Alegreya"/>
            </a:endParaRPr>
          </a:p>
          <a:p>
            <a:pPr marL="0" indent="0">
              <a:buNone/>
            </a:pPr>
            <a:r>
              <a:rPr lang="fr-FR" b="0" i="0" u="none" strike="noStrike" dirty="0">
                <a:solidFill>
                  <a:srgbClr val="323232"/>
                </a:solidFill>
                <a:effectLst/>
                <a:latin typeface="Alegreya"/>
              </a:rPr>
              <a:t>Mort du personnage principal ou film sans espoir: travailler la structure narrative, les aspects techniques et le point de vue du réalisateur</a:t>
            </a:r>
          </a:p>
          <a:p>
            <a:pPr marL="0" indent="0">
              <a:buNone/>
            </a:pPr>
            <a:r>
              <a:rPr lang="fr-FR" dirty="0">
                <a:solidFill>
                  <a:srgbClr val="323232"/>
                </a:solidFill>
                <a:latin typeface="Alegreya"/>
              </a:rPr>
              <a:t>Remettre en marche la « machine à penser les pensées »</a:t>
            </a:r>
            <a:endParaRPr lang="fr-FR" b="0" i="0" u="none" strike="noStrike" dirty="0">
              <a:solidFill>
                <a:srgbClr val="323232"/>
              </a:solidFill>
              <a:effectLst/>
              <a:latin typeface="Alegreya"/>
            </a:endParaRPr>
          </a:p>
          <a:p>
            <a:endParaRPr lang="fr-FR" dirty="0"/>
          </a:p>
        </p:txBody>
      </p:sp>
    </p:spTree>
    <p:extLst>
      <p:ext uri="{BB962C8B-B14F-4D97-AF65-F5344CB8AC3E}">
        <p14:creationId xmlns:p14="http://schemas.microsoft.com/office/powerpoint/2010/main" val="187982329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{D4793B9A-0AEF-3D46-97DD-82A496E2896E}tf10001071</Template>
  <TotalTime>3740</TotalTime>
  <Words>1986</Words>
  <Application>Microsoft Office PowerPoint</Application>
  <PresentationFormat>Grand écran</PresentationFormat>
  <Paragraphs>145</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Alegreya</vt:lpstr>
      <vt:lpstr>Arial</vt:lpstr>
      <vt:lpstr>Calibri</vt:lpstr>
      <vt:lpstr>Gill Sans MT</vt:lpstr>
      <vt:lpstr>Impact</vt:lpstr>
      <vt:lpstr>KlinicSlab</vt:lpstr>
      <vt:lpstr>Badge</vt:lpstr>
      <vt:lpstr> autocensure processus en question</vt:lpstr>
      <vt:lpstr>CENSURES Vos représentations</vt:lpstr>
      <vt:lpstr>Censure : la définition</vt:lpstr>
      <vt:lpstr>L’autocensure Vos représentations</vt:lpstr>
      <vt:lpstr>Autocensure: définition</vt:lpstr>
      <vt:lpstr>Autocensure:  4 facteurs</vt:lpstr>
      <vt:lpstr>Autocensure = la dissonance cognitive </vt:lpstr>
      <vt:lpstr>Autocensure:  les questions pour la dépasser </vt:lpstr>
      <vt:lpstr>Du point de vue  du développement de l’enfant</vt:lpstr>
      <vt:lpstr>Du point de vue  du développement de l’enfant</vt:lpstr>
      <vt:lpstr>Du point de vue  du développement de l’enfant</vt:lpstr>
      <vt:lpstr>Du point de vue  du développement de l’enfant</vt:lpstr>
      <vt:lpstr>Du point de vue  du développement de l’enfant</vt:lpstr>
      <vt:lpstr>Du point de vue  du développement de l’enfant</vt:lpstr>
      <vt:lpstr>Du point de vue  du développement de l’enfant</vt:lpstr>
      <vt:lpstr>Méthodologie du débat</vt:lpstr>
      <vt:lpstr>Le sujet du débat</vt:lpstr>
      <vt:lpstr>Qu’ai appris de moi? Qu’ai-je appris pour ma pratique?</vt:lpstr>
      <vt:lpstr>Quelques citations pour développer le débat…</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autocensure processus en question</dc:title>
  <dc:creator>Microsoft Office User</dc:creator>
  <cp:lastModifiedBy>PHILIPPE DUSFOURD</cp:lastModifiedBy>
  <cp:revision>15</cp:revision>
  <dcterms:created xsi:type="dcterms:W3CDTF">2023-11-10T08:09:09Z</dcterms:created>
  <dcterms:modified xsi:type="dcterms:W3CDTF">2024-08-21T16:02:35Z</dcterms:modified>
</cp:coreProperties>
</file>